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42"/>
  </p:notesMasterIdLst>
  <p:sldIdLst>
    <p:sldId id="302" r:id="rId5"/>
    <p:sldId id="298" r:id="rId6"/>
    <p:sldId id="283" r:id="rId7"/>
    <p:sldId id="300" r:id="rId8"/>
    <p:sldId id="284" r:id="rId9"/>
    <p:sldId id="285" r:id="rId10"/>
    <p:sldId id="364" r:id="rId11"/>
    <p:sldId id="286" r:id="rId12"/>
    <p:sldId id="299" r:id="rId13"/>
    <p:sldId id="287" r:id="rId14"/>
    <p:sldId id="373" r:id="rId15"/>
    <p:sldId id="361" r:id="rId16"/>
    <p:sldId id="363" r:id="rId17"/>
    <p:sldId id="320" r:id="rId18"/>
    <p:sldId id="341" r:id="rId19"/>
    <p:sldId id="342" r:id="rId20"/>
    <p:sldId id="308" r:id="rId21"/>
    <p:sldId id="292" r:id="rId22"/>
    <p:sldId id="370" r:id="rId23"/>
    <p:sldId id="371" r:id="rId24"/>
    <p:sldId id="374" r:id="rId25"/>
    <p:sldId id="295" r:id="rId26"/>
    <p:sldId id="301" r:id="rId27"/>
    <p:sldId id="262" r:id="rId28"/>
    <p:sldId id="273" r:id="rId29"/>
    <p:sldId id="275" r:id="rId30"/>
    <p:sldId id="290" r:id="rId31"/>
    <p:sldId id="268" r:id="rId32"/>
    <p:sldId id="272" r:id="rId33"/>
    <p:sldId id="282" r:id="rId34"/>
    <p:sldId id="277" r:id="rId35"/>
    <p:sldId id="279" r:id="rId36"/>
    <p:sldId id="276" r:id="rId37"/>
    <p:sldId id="296" r:id="rId38"/>
    <p:sldId id="267" r:id="rId39"/>
    <p:sldId id="297" r:id="rId40"/>
    <p:sldId id="26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230" autoAdjust="0"/>
  </p:normalViewPr>
  <p:slideViewPr>
    <p:cSldViewPr snapToGrid="0" showGuides="1">
      <p:cViewPr varScale="1">
        <p:scale>
          <a:sx n="58" d="100"/>
          <a:sy n="58" d="100"/>
        </p:scale>
        <p:origin x="920" y="36"/>
      </p:cViewPr>
      <p:guideLst>
        <p:guide orient="horz" pos="2184"/>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jpeg"/></Relationships>
</file>

<file path=ppt/diagrams/_rels/data10.xml.rels><?xml version="1.0" encoding="UTF-8" standalone="yes"?>
<Relationships xmlns="http://schemas.openxmlformats.org/package/2006/relationships"><Relationship Id="rId1" Type="http://schemas.openxmlformats.org/officeDocument/2006/relationships/hyperlink" Target="http://www.wpunj.edu/studentaccounts"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8.jpeg"/></Relationships>
</file>

<file path=ppt/diagrams/_rels/data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jpg"/><Relationship Id="rId4" Type="http://schemas.openxmlformats.org/officeDocument/2006/relationships/image" Target="../media/image37.JPG"/></Relationships>
</file>

<file path=ppt/diagrams/_rels/drawing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jpeg"/></Relationships>
</file>

<file path=ppt/diagrams/_rels/drawing10.xml.rels><?xml version="1.0" encoding="UTF-8" standalone="yes"?>
<Relationships xmlns="http://schemas.openxmlformats.org/package/2006/relationships"><Relationship Id="rId1" Type="http://schemas.openxmlformats.org/officeDocument/2006/relationships/hyperlink" Target="http://www.wpunj.edu/studentaccounts"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8.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jpg"/><Relationship Id="rId4" Type="http://schemas.openxmlformats.org/officeDocument/2006/relationships/image" Target="../media/image37.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3A32C-E292-4EF1-A5F9-7C09F5D4E4E4}" type="doc">
      <dgm:prSet loTypeId="urn:microsoft.com/office/officeart/2005/8/layout/hList7" loCatId="list" qsTypeId="urn:microsoft.com/office/officeart/2005/8/quickstyle/simple2" qsCatId="simple" csTypeId="urn:microsoft.com/office/officeart/2005/8/colors/colorful2" csCatId="colorful" phldr="1"/>
      <dgm:spPr/>
      <dgm:t>
        <a:bodyPr/>
        <a:lstStyle/>
        <a:p>
          <a:endParaRPr lang="en-US"/>
        </a:p>
      </dgm:t>
    </dgm:pt>
    <dgm:pt modelId="{02580027-7450-41A5-BE59-0708701A05B2}">
      <dgm:prSet phldrT="[Text]" custT="1"/>
      <dgm:spPr>
        <a:solidFill>
          <a:schemeClr val="bg2"/>
        </a:solidFill>
      </dgm:spPr>
      <dgm:t>
        <a:bodyPr/>
        <a:lstStyle/>
        <a:p>
          <a:r>
            <a:rPr lang="en-US" sz="2000" baseline="0" dirty="0">
              <a:latin typeface="+mj-lt"/>
            </a:rPr>
            <a:t>Evaluate a family’s ability to pay for educational costs </a:t>
          </a:r>
        </a:p>
      </dgm:t>
    </dgm:pt>
    <dgm:pt modelId="{7DDBAC1B-B05A-4920-B74E-806D1BE84A54}" type="parTrans" cxnId="{7239CFEE-0B41-472E-B35B-F4546C16477A}">
      <dgm:prSet/>
      <dgm:spPr/>
      <dgm:t>
        <a:bodyPr/>
        <a:lstStyle/>
        <a:p>
          <a:endParaRPr lang="en-US"/>
        </a:p>
      </dgm:t>
    </dgm:pt>
    <dgm:pt modelId="{2CE69DDE-78AB-481D-924F-8A008EEA766A}" type="sibTrans" cxnId="{7239CFEE-0B41-472E-B35B-F4546C16477A}">
      <dgm:prSet/>
      <dgm:spPr/>
      <dgm:t>
        <a:bodyPr/>
        <a:lstStyle/>
        <a:p>
          <a:endParaRPr lang="en-US"/>
        </a:p>
      </dgm:t>
    </dgm:pt>
    <dgm:pt modelId="{F4569DF3-3D21-4A91-A561-949189D7A876}">
      <dgm:prSet phldrT="[Text]"/>
      <dgm:spPr>
        <a:solidFill>
          <a:schemeClr val="accent2">
            <a:lumMod val="75000"/>
          </a:schemeClr>
        </a:solidFill>
      </dgm:spPr>
      <dgm:t>
        <a:bodyPr/>
        <a:lstStyle/>
        <a:p>
          <a:r>
            <a:rPr lang="en-US" sz="2000" baseline="0" dirty="0">
              <a:latin typeface="+mj-lt"/>
            </a:rPr>
            <a:t>Distribute limited  resources in an equitable manner</a:t>
          </a:r>
        </a:p>
      </dgm:t>
    </dgm:pt>
    <dgm:pt modelId="{FB93ABC8-69A7-46C1-8F12-044F2F57B557}" type="sibTrans" cxnId="{FB964DE3-7DCA-4CD3-A04E-9FBC3D56AAFE}">
      <dgm:prSet/>
      <dgm:spPr/>
      <dgm:t>
        <a:bodyPr/>
        <a:lstStyle/>
        <a:p>
          <a:endParaRPr lang="en-US"/>
        </a:p>
      </dgm:t>
    </dgm:pt>
    <dgm:pt modelId="{3100457F-521E-4737-A02B-A7038BEE0758}" type="parTrans" cxnId="{FB964DE3-7DCA-4CD3-A04E-9FBC3D56AAFE}">
      <dgm:prSet/>
      <dgm:spPr/>
      <dgm:t>
        <a:bodyPr/>
        <a:lstStyle/>
        <a:p>
          <a:endParaRPr lang="en-US"/>
        </a:p>
      </dgm:t>
    </dgm:pt>
    <dgm:pt modelId="{9D687254-81E0-4497-B9E8-A37270987ECC}">
      <dgm:prSet phldrT="[Text]"/>
      <dgm:spPr>
        <a:solidFill>
          <a:srgbClr val="C89800"/>
        </a:solidFill>
      </dgm:spPr>
      <dgm:t>
        <a:bodyPr/>
        <a:lstStyle/>
        <a:p>
          <a:r>
            <a:rPr lang="en-US" sz="2000" baseline="0" dirty="0">
              <a:latin typeface="+mj-lt"/>
            </a:rPr>
            <a:t>Provide a balance of gift and self-help aid where possible</a:t>
          </a:r>
        </a:p>
      </dgm:t>
    </dgm:pt>
    <dgm:pt modelId="{270EBEBA-14BC-4908-AAA7-1B451781F11E}" type="sibTrans" cxnId="{5B202447-4685-4876-A306-35D5B217AAEF}">
      <dgm:prSet/>
      <dgm:spPr/>
      <dgm:t>
        <a:bodyPr/>
        <a:lstStyle/>
        <a:p>
          <a:endParaRPr lang="en-US"/>
        </a:p>
      </dgm:t>
    </dgm:pt>
    <dgm:pt modelId="{C7045F67-0916-4DD4-8757-52E238511C9E}" type="parTrans" cxnId="{5B202447-4685-4876-A306-35D5B217AAEF}">
      <dgm:prSet/>
      <dgm:spPr/>
      <dgm:t>
        <a:bodyPr/>
        <a:lstStyle/>
        <a:p>
          <a:endParaRPr lang="en-US"/>
        </a:p>
      </dgm:t>
    </dgm:pt>
    <dgm:pt modelId="{2C3CD7FD-4637-4482-826E-3B2BF2610D20}" type="pres">
      <dgm:prSet presAssocID="{C373A32C-E292-4EF1-A5F9-7C09F5D4E4E4}" presName="Name0" presStyleCnt="0">
        <dgm:presLayoutVars>
          <dgm:dir/>
          <dgm:resizeHandles val="exact"/>
        </dgm:presLayoutVars>
      </dgm:prSet>
      <dgm:spPr/>
    </dgm:pt>
    <dgm:pt modelId="{4B4805B8-6E14-41AA-BD09-104FBEEAF489}" type="pres">
      <dgm:prSet presAssocID="{C373A32C-E292-4EF1-A5F9-7C09F5D4E4E4}" presName="fgShape" presStyleLbl="fgShp" presStyleIdx="0" presStyleCnt="1" custFlipVert="1" custFlipHor="1" custScaleX="88004" custScaleY="33085" custLinFactNeighborX="95" custLinFactNeighborY="14770"/>
      <dgm:spPr>
        <a:prstGeom prst="ellipse">
          <a:avLst/>
        </a:prstGeom>
        <a:solidFill>
          <a:schemeClr val="accent2">
            <a:lumMod val="40000"/>
            <a:lumOff val="60000"/>
          </a:schemeClr>
        </a:solidFill>
      </dgm:spPr>
    </dgm:pt>
    <dgm:pt modelId="{0C222014-0F23-4004-96E5-A700329DA8F5}" type="pres">
      <dgm:prSet presAssocID="{C373A32C-E292-4EF1-A5F9-7C09F5D4E4E4}" presName="linComp" presStyleCnt="0"/>
      <dgm:spPr/>
    </dgm:pt>
    <dgm:pt modelId="{A11BF812-3A5B-47E7-A2E9-4711B2345412}" type="pres">
      <dgm:prSet presAssocID="{02580027-7450-41A5-BE59-0708701A05B2}" presName="compNode" presStyleCnt="0"/>
      <dgm:spPr/>
    </dgm:pt>
    <dgm:pt modelId="{AC0587D3-D669-4217-8CD1-1D8FA17FEFBE}" type="pres">
      <dgm:prSet presAssocID="{02580027-7450-41A5-BE59-0708701A05B2}" presName="bkgdShape" presStyleLbl="node1" presStyleIdx="0" presStyleCnt="3" custLinFactNeighborX="-64" custLinFactNeighborY="-683"/>
      <dgm:spPr/>
    </dgm:pt>
    <dgm:pt modelId="{D8E68A5F-E3BF-4ED2-8C07-CA5941B3964D}" type="pres">
      <dgm:prSet presAssocID="{02580027-7450-41A5-BE59-0708701A05B2}" presName="nodeTx" presStyleLbl="node1" presStyleIdx="0" presStyleCnt="3">
        <dgm:presLayoutVars>
          <dgm:bulletEnabled val="1"/>
        </dgm:presLayoutVars>
      </dgm:prSet>
      <dgm:spPr/>
    </dgm:pt>
    <dgm:pt modelId="{B2D312E6-6686-4866-A3A1-C27D7940795D}" type="pres">
      <dgm:prSet presAssocID="{02580027-7450-41A5-BE59-0708701A05B2}" presName="invisiNode" presStyleLbl="node1" presStyleIdx="0" presStyleCnt="3"/>
      <dgm:spPr/>
    </dgm:pt>
    <dgm:pt modelId="{F27A5BA0-5E2D-4470-AF60-1F746B0FED0A}" type="pres">
      <dgm:prSet presAssocID="{02580027-7450-41A5-BE59-0708701A05B2}" presName="imagNode" presStyleLbl="fgImgPlace1" presStyleIdx="0" presStyleCnt="3" custLinFactNeighborX="3123" custLinFactNeighborY="87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B30D790-1174-45D6-A45C-DBE8A84179B1}" type="pres">
      <dgm:prSet presAssocID="{2CE69DDE-78AB-481D-924F-8A008EEA766A}" presName="sibTrans" presStyleLbl="sibTrans2D1" presStyleIdx="0" presStyleCnt="0"/>
      <dgm:spPr/>
    </dgm:pt>
    <dgm:pt modelId="{8F291B79-1357-4FBF-9238-987DB0517C9C}" type="pres">
      <dgm:prSet presAssocID="{F4569DF3-3D21-4A91-A561-949189D7A876}" presName="compNode" presStyleCnt="0"/>
      <dgm:spPr/>
    </dgm:pt>
    <dgm:pt modelId="{9C28FBA6-6AA4-4D57-A2D3-E81D2F6F1BCF}" type="pres">
      <dgm:prSet presAssocID="{F4569DF3-3D21-4A91-A561-949189D7A876}" presName="bkgdShape" presStyleLbl="node1" presStyleIdx="1" presStyleCnt="3" custLinFactNeighborX="-1468" custLinFactNeighborY="-341"/>
      <dgm:spPr/>
    </dgm:pt>
    <dgm:pt modelId="{77E9B114-8581-4A99-A193-1F06E669BE9C}" type="pres">
      <dgm:prSet presAssocID="{F4569DF3-3D21-4A91-A561-949189D7A876}" presName="nodeTx" presStyleLbl="node1" presStyleIdx="1" presStyleCnt="3">
        <dgm:presLayoutVars>
          <dgm:bulletEnabled val="1"/>
        </dgm:presLayoutVars>
      </dgm:prSet>
      <dgm:spPr/>
    </dgm:pt>
    <dgm:pt modelId="{2C9CFAA5-F77B-4F02-9936-F2737587A500}" type="pres">
      <dgm:prSet presAssocID="{F4569DF3-3D21-4A91-A561-949189D7A876}" presName="invisiNode" presStyleLbl="node1" presStyleIdx="1" presStyleCnt="3"/>
      <dgm:spPr/>
    </dgm:pt>
    <dgm:pt modelId="{A7D5D07D-8A4D-4985-BE64-B7E8063187B9}" type="pres">
      <dgm:prSet presAssocID="{F4569DF3-3D21-4A91-A561-949189D7A876}" presName="imagNode" presStyleLbl="fgImgPlace1" presStyleIdx="1" presStyleCnt="3" custLinFactNeighborX="-2050" custLinFactNeighborY="3478"/>
      <dgm:spPr/>
    </dgm:pt>
    <dgm:pt modelId="{AB279C35-193D-40A9-9130-1854E01E8975}" type="pres">
      <dgm:prSet presAssocID="{FB93ABC8-69A7-46C1-8F12-044F2F57B557}" presName="sibTrans" presStyleLbl="sibTrans2D1" presStyleIdx="0" presStyleCnt="0"/>
      <dgm:spPr/>
    </dgm:pt>
    <dgm:pt modelId="{5EEB4B35-29A4-4D43-9095-D96B9AB2A8FA}" type="pres">
      <dgm:prSet presAssocID="{9D687254-81E0-4497-B9E8-A37270987ECC}" presName="compNode" presStyleCnt="0"/>
      <dgm:spPr/>
    </dgm:pt>
    <dgm:pt modelId="{1D33ECD3-0F1D-460D-BF7F-1B808B3281C6}" type="pres">
      <dgm:prSet presAssocID="{9D687254-81E0-4497-B9E8-A37270987ECC}" presName="bkgdShape" presStyleLbl="node1" presStyleIdx="2" presStyleCnt="3" custLinFactNeighborX="64" custLinFactNeighborY="2114"/>
      <dgm:spPr/>
    </dgm:pt>
    <dgm:pt modelId="{3A1A2AEC-A1D2-4804-80BB-84BC53EBEC4D}" type="pres">
      <dgm:prSet presAssocID="{9D687254-81E0-4497-B9E8-A37270987ECC}" presName="nodeTx" presStyleLbl="node1" presStyleIdx="2" presStyleCnt="3">
        <dgm:presLayoutVars>
          <dgm:bulletEnabled val="1"/>
        </dgm:presLayoutVars>
      </dgm:prSet>
      <dgm:spPr/>
    </dgm:pt>
    <dgm:pt modelId="{48881B4D-4FC2-4679-8638-2E6DA43AB2AD}" type="pres">
      <dgm:prSet presAssocID="{9D687254-81E0-4497-B9E8-A37270987ECC}" presName="invisiNode" presStyleLbl="node1" presStyleIdx="2" presStyleCnt="3"/>
      <dgm:spPr/>
    </dgm:pt>
    <dgm:pt modelId="{9703239D-232B-4013-BC7D-A70CA3A87B87}" type="pres">
      <dgm:prSet presAssocID="{9D687254-81E0-4497-B9E8-A37270987ECC}" presName="imagNode" presStyleLbl="fgImgPlace1" presStyleIdx="2" presStyleCnt="3" custLinFactX="-100000" custLinFactNeighborX="-190562" custLinFactNeighborY="7811"/>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Lst>
  <dgm:cxnLst>
    <dgm:cxn modelId="{4257B206-F010-457C-A539-6885E4C17611}" type="presOf" srcId="{C373A32C-E292-4EF1-A5F9-7C09F5D4E4E4}" destId="{2C3CD7FD-4637-4482-826E-3B2BF2610D20}" srcOrd="0" destOrd="0" presId="urn:microsoft.com/office/officeart/2005/8/layout/hList7"/>
    <dgm:cxn modelId="{979AC208-55C6-45F8-83CC-48F5F7F9F7E4}" type="presOf" srcId="{F4569DF3-3D21-4A91-A561-949189D7A876}" destId="{9C28FBA6-6AA4-4D57-A2D3-E81D2F6F1BCF}" srcOrd="0" destOrd="0" presId="urn:microsoft.com/office/officeart/2005/8/layout/hList7"/>
    <dgm:cxn modelId="{F324D441-A0F8-4EA4-BD12-E4546E22B6C9}" type="presOf" srcId="{02580027-7450-41A5-BE59-0708701A05B2}" destId="{AC0587D3-D669-4217-8CD1-1D8FA17FEFBE}" srcOrd="0" destOrd="0" presId="urn:microsoft.com/office/officeart/2005/8/layout/hList7"/>
    <dgm:cxn modelId="{8363A165-A4FE-4668-BC01-4A4023AF12A6}" type="presOf" srcId="{02580027-7450-41A5-BE59-0708701A05B2}" destId="{D8E68A5F-E3BF-4ED2-8C07-CA5941B3964D}" srcOrd="1" destOrd="0" presId="urn:microsoft.com/office/officeart/2005/8/layout/hList7"/>
    <dgm:cxn modelId="{5B202447-4685-4876-A306-35D5B217AAEF}" srcId="{C373A32C-E292-4EF1-A5F9-7C09F5D4E4E4}" destId="{9D687254-81E0-4497-B9E8-A37270987ECC}" srcOrd="2" destOrd="0" parTransId="{C7045F67-0916-4DD4-8757-52E238511C9E}" sibTransId="{270EBEBA-14BC-4908-AAA7-1B451781F11E}"/>
    <dgm:cxn modelId="{1EC8318D-2241-4959-A88C-DE210FF2F3B5}" type="presOf" srcId="{9D687254-81E0-4497-B9E8-A37270987ECC}" destId="{3A1A2AEC-A1D2-4804-80BB-84BC53EBEC4D}" srcOrd="1" destOrd="0" presId="urn:microsoft.com/office/officeart/2005/8/layout/hList7"/>
    <dgm:cxn modelId="{2CC1CBB1-C06F-4451-92E3-12AB6E72840E}" type="presOf" srcId="{2CE69DDE-78AB-481D-924F-8A008EEA766A}" destId="{0B30D790-1174-45D6-A45C-DBE8A84179B1}" srcOrd="0" destOrd="0" presId="urn:microsoft.com/office/officeart/2005/8/layout/hList7"/>
    <dgm:cxn modelId="{97FEC1C8-06D2-4633-B3BB-A17A12863BC2}" type="presOf" srcId="{F4569DF3-3D21-4A91-A561-949189D7A876}" destId="{77E9B114-8581-4A99-A193-1F06E669BE9C}" srcOrd="1" destOrd="0" presId="urn:microsoft.com/office/officeart/2005/8/layout/hList7"/>
    <dgm:cxn modelId="{FB964DE3-7DCA-4CD3-A04E-9FBC3D56AAFE}" srcId="{C373A32C-E292-4EF1-A5F9-7C09F5D4E4E4}" destId="{F4569DF3-3D21-4A91-A561-949189D7A876}" srcOrd="1" destOrd="0" parTransId="{3100457F-521E-4737-A02B-A7038BEE0758}" sibTransId="{FB93ABC8-69A7-46C1-8F12-044F2F57B557}"/>
    <dgm:cxn modelId="{7239CFEE-0B41-472E-B35B-F4546C16477A}" srcId="{C373A32C-E292-4EF1-A5F9-7C09F5D4E4E4}" destId="{02580027-7450-41A5-BE59-0708701A05B2}" srcOrd="0" destOrd="0" parTransId="{7DDBAC1B-B05A-4920-B74E-806D1BE84A54}" sibTransId="{2CE69DDE-78AB-481D-924F-8A008EEA766A}"/>
    <dgm:cxn modelId="{CC6198F3-DCDB-4283-A46D-3407F873BA45}" type="presOf" srcId="{9D687254-81E0-4497-B9E8-A37270987ECC}" destId="{1D33ECD3-0F1D-460D-BF7F-1B808B3281C6}" srcOrd="0" destOrd="0" presId="urn:microsoft.com/office/officeart/2005/8/layout/hList7"/>
    <dgm:cxn modelId="{CEFD28FB-2E35-4D70-9994-23A20772EE1A}" type="presOf" srcId="{FB93ABC8-69A7-46C1-8F12-044F2F57B557}" destId="{AB279C35-193D-40A9-9130-1854E01E8975}" srcOrd="0" destOrd="0" presId="urn:microsoft.com/office/officeart/2005/8/layout/hList7"/>
    <dgm:cxn modelId="{293B13D6-38DB-463E-9CA5-EB0B29FD35D9}" type="presParOf" srcId="{2C3CD7FD-4637-4482-826E-3B2BF2610D20}" destId="{4B4805B8-6E14-41AA-BD09-104FBEEAF489}" srcOrd="0" destOrd="0" presId="urn:microsoft.com/office/officeart/2005/8/layout/hList7"/>
    <dgm:cxn modelId="{E51DD1DC-F347-4373-A30F-A8FA96A4B6B4}" type="presParOf" srcId="{2C3CD7FD-4637-4482-826E-3B2BF2610D20}" destId="{0C222014-0F23-4004-96E5-A700329DA8F5}" srcOrd="1" destOrd="0" presId="urn:microsoft.com/office/officeart/2005/8/layout/hList7"/>
    <dgm:cxn modelId="{D5FA7F16-D1FC-4AC0-8286-2004EDB575B0}" type="presParOf" srcId="{0C222014-0F23-4004-96E5-A700329DA8F5}" destId="{A11BF812-3A5B-47E7-A2E9-4711B2345412}" srcOrd="0" destOrd="0" presId="urn:microsoft.com/office/officeart/2005/8/layout/hList7"/>
    <dgm:cxn modelId="{2D7AF2CC-60B7-40BD-B8B0-A29C34475A61}" type="presParOf" srcId="{A11BF812-3A5B-47E7-A2E9-4711B2345412}" destId="{AC0587D3-D669-4217-8CD1-1D8FA17FEFBE}" srcOrd="0" destOrd="0" presId="urn:microsoft.com/office/officeart/2005/8/layout/hList7"/>
    <dgm:cxn modelId="{AD0B2B1E-27C3-4618-A41D-3DE918785DC8}" type="presParOf" srcId="{A11BF812-3A5B-47E7-A2E9-4711B2345412}" destId="{D8E68A5F-E3BF-4ED2-8C07-CA5941B3964D}" srcOrd="1" destOrd="0" presId="urn:microsoft.com/office/officeart/2005/8/layout/hList7"/>
    <dgm:cxn modelId="{F181F589-3438-4FBF-B84A-E775EE2B528A}" type="presParOf" srcId="{A11BF812-3A5B-47E7-A2E9-4711B2345412}" destId="{B2D312E6-6686-4866-A3A1-C27D7940795D}" srcOrd="2" destOrd="0" presId="urn:microsoft.com/office/officeart/2005/8/layout/hList7"/>
    <dgm:cxn modelId="{98E27930-7E1B-4AA5-966F-D0EE907AEED7}" type="presParOf" srcId="{A11BF812-3A5B-47E7-A2E9-4711B2345412}" destId="{F27A5BA0-5E2D-4470-AF60-1F746B0FED0A}" srcOrd="3" destOrd="0" presId="urn:microsoft.com/office/officeart/2005/8/layout/hList7"/>
    <dgm:cxn modelId="{872D2B62-53EB-4518-8EF5-F45387E671E2}" type="presParOf" srcId="{0C222014-0F23-4004-96E5-A700329DA8F5}" destId="{0B30D790-1174-45D6-A45C-DBE8A84179B1}" srcOrd="1" destOrd="0" presId="urn:microsoft.com/office/officeart/2005/8/layout/hList7"/>
    <dgm:cxn modelId="{B1291040-663B-4493-8E1E-5332F9E827F1}" type="presParOf" srcId="{0C222014-0F23-4004-96E5-A700329DA8F5}" destId="{8F291B79-1357-4FBF-9238-987DB0517C9C}" srcOrd="2" destOrd="0" presId="urn:microsoft.com/office/officeart/2005/8/layout/hList7"/>
    <dgm:cxn modelId="{5A27AB7E-6BA4-44CD-94AB-AC47D1B6981A}" type="presParOf" srcId="{8F291B79-1357-4FBF-9238-987DB0517C9C}" destId="{9C28FBA6-6AA4-4D57-A2D3-E81D2F6F1BCF}" srcOrd="0" destOrd="0" presId="urn:microsoft.com/office/officeart/2005/8/layout/hList7"/>
    <dgm:cxn modelId="{7802F614-F6A9-4684-B421-ACFF9623E597}" type="presParOf" srcId="{8F291B79-1357-4FBF-9238-987DB0517C9C}" destId="{77E9B114-8581-4A99-A193-1F06E669BE9C}" srcOrd="1" destOrd="0" presId="urn:microsoft.com/office/officeart/2005/8/layout/hList7"/>
    <dgm:cxn modelId="{1BC88A38-DF62-4EF7-A16B-6CD4D16B92BE}" type="presParOf" srcId="{8F291B79-1357-4FBF-9238-987DB0517C9C}" destId="{2C9CFAA5-F77B-4F02-9936-F2737587A500}" srcOrd="2" destOrd="0" presId="urn:microsoft.com/office/officeart/2005/8/layout/hList7"/>
    <dgm:cxn modelId="{D8DB712C-9779-4F67-B3D7-AFF54D2375C4}" type="presParOf" srcId="{8F291B79-1357-4FBF-9238-987DB0517C9C}" destId="{A7D5D07D-8A4D-4985-BE64-B7E8063187B9}" srcOrd="3" destOrd="0" presId="urn:microsoft.com/office/officeart/2005/8/layout/hList7"/>
    <dgm:cxn modelId="{069AAA4A-4EC6-417F-93B4-EBAFAED804C1}" type="presParOf" srcId="{0C222014-0F23-4004-96E5-A700329DA8F5}" destId="{AB279C35-193D-40A9-9130-1854E01E8975}" srcOrd="3" destOrd="0" presId="urn:microsoft.com/office/officeart/2005/8/layout/hList7"/>
    <dgm:cxn modelId="{B8D09FB2-8F85-4126-BCF7-71C97FEDDE56}" type="presParOf" srcId="{0C222014-0F23-4004-96E5-A700329DA8F5}" destId="{5EEB4B35-29A4-4D43-9095-D96B9AB2A8FA}" srcOrd="4" destOrd="0" presId="urn:microsoft.com/office/officeart/2005/8/layout/hList7"/>
    <dgm:cxn modelId="{8E9B3882-A6C4-4663-B874-1BD95DC6B3F2}" type="presParOf" srcId="{5EEB4B35-29A4-4D43-9095-D96B9AB2A8FA}" destId="{1D33ECD3-0F1D-460D-BF7F-1B808B3281C6}" srcOrd="0" destOrd="0" presId="urn:microsoft.com/office/officeart/2005/8/layout/hList7"/>
    <dgm:cxn modelId="{D7C7D7A3-5C69-4D1F-8CB3-0E05FFA2EC87}" type="presParOf" srcId="{5EEB4B35-29A4-4D43-9095-D96B9AB2A8FA}" destId="{3A1A2AEC-A1D2-4804-80BB-84BC53EBEC4D}" srcOrd="1" destOrd="0" presId="urn:microsoft.com/office/officeart/2005/8/layout/hList7"/>
    <dgm:cxn modelId="{2C6A4972-6002-4815-820E-96EDFD770285}" type="presParOf" srcId="{5EEB4B35-29A4-4D43-9095-D96B9AB2A8FA}" destId="{48881B4D-4FC2-4679-8638-2E6DA43AB2AD}" srcOrd="2" destOrd="0" presId="urn:microsoft.com/office/officeart/2005/8/layout/hList7"/>
    <dgm:cxn modelId="{94FEE76B-AADA-420E-9127-A3E623F1C9AC}" type="presParOf" srcId="{5EEB4B35-29A4-4D43-9095-D96B9AB2A8FA}" destId="{9703239D-232B-4013-BC7D-A70CA3A87B8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CFF8F9-1615-4B64-958A-EC3043D15471}" type="doc">
      <dgm:prSet loTypeId="urn:diagrams.loki3.com/VaryingWidthList" loCatId="list" qsTypeId="urn:microsoft.com/office/officeart/2005/8/quickstyle/simple1" qsCatId="simple" csTypeId="urn:microsoft.com/office/officeart/2005/8/colors/accent2_3" csCatId="accent2" phldr="1"/>
      <dgm:spPr/>
      <dgm:t>
        <a:bodyPr/>
        <a:lstStyle/>
        <a:p>
          <a:endParaRPr lang="en-US"/>
        </a:p>
      </dgm:t>
    </dgm:pt>
    <dgm:pt modelId="{3AF51370-378C-43C1-BAA2-5856767E1779}">
      <dgm:prSet phldrT="[Text]" custT="1"/>
      <dgm:spPr>
        <a:solidFill>
          <a:schemeClr val="accent2">
            <a:lumMod val="75000"/>
          </a:schemeClr>
        </a:solidFill>
      </dgm:spPr>
      <dgm:t>
        <a:bodyPr/>
        <a:lstStyle/>
        <a:p>
          <a:pPr algn="ctr"/>
          <a:r>
            <a:rPr lang="en-US" sz="2400" dirty="0"/>
            <a:t>Students will automatically be enrolled (and billed) </a:t>
          </a:r>
          <a:br>
            <a:rPr lang="en-US" sz="2400" dirty="0"/>
          </a:br>
          <a:r>
            <a:rPr lang="en-US" sz="2400" dirty="0"/>
            <a:t>for Student Health Insurance, Fall $2,704.00.</a:t>
          </a:r>
        </a:p>
        <a:p>
          <a:pPr algn="ctr"/>
          <a:r>
            <a:rPr lang="en-US" sz="2400" dirty="0"/>
            <a:t>If a student has health insurance coverage, a waiver application must be completed before the deadline:</a:t>
          </a:r>
        </a:p>
      </dgm:t>
    </dgm:pt>
    <dgm:pt modelId="{3D89948D-C6BB-4FF1-8FD0-F3A57EBEBAE1}" type="parTrans" cxnId="{69481905-F778-4CFD-B8B1-BC04E60D9BCB}">
      <dgm:prSet/>
      <dgm:spPr/>
      <dgm:t>
        <a:bodyPr/>
        <a:lstStyle/>
        <a:p>
          <a:endParaRPr lang="en-US"/>
        </a:p>
      </dgm:t>
    </dgm:pt>
    <dgm:pt modelId="{64C9F5CC-9720-4919-B548-5B92AA786B5F}" type="sibTrans" cxnId="{69481905-F778-4CFD-B8B1-BC04E60D9BCB}">
      <dgm:prSet/>
      <dgm:spPr/>
      <dgm:t>
        <a:bodyPr/>
        <a:lstStyle/>
        <a:p>
          <a:endParaRPr lang="en-US"/>
        </a:p>
      </dgm:t>
    </dgm:pt>
    <dgm:pt modelId="{D150E8F3-1B73-4407-AE0A-ECEC259CFD1F}">
      <dgm:prSet phldrT="[Text]" custT="1"/>
      <dgm:spPr>
        <a:solidFill>
          <a:schemeClr val="accent1">
            <a:lumMod val="75000"/>
          </a:schemeClr>
        </a:solidFill>
      </dgm:spPr>
      <dgm:t>
        <a:bodyPr/>
        <a:lstStyle/>
        <a:p>
          <a:pPr algn="ctr"/>
          <a:r>
            <a:rPr lang="en-US" sz="2400" dirty="0"/>
            <a:t>Health Insurance information, waiver application and deadlines will be available on the Student Accounts website:  </a:t>
          </a:r>
        </a:p>
        <a:p>
          <a:pPr algn="ctr"/>
          <a:r>
            <a:rPr lang="en-US" sz="2400" dirty="0"/>
            <a:t>     </a:t>
          </a:r>
          <a:r>
            <a:rPr lang="en-US" sz="2400" dirty="0">
              <a:hlinkClick xmlns:r="http://schemas.openxmlformats.org/officeDocument/2006/relationships" r:id="rId1"/>
            </a:rPr>
            <a:t>www.wpunj.edu/studentaccounts</a:t>
          </a:r>
          <a:r>
            <a:rPr lang="en-US" sz="2400" dirty="0"/>
            <a:t>	</a:t>
          </a:r>
        </a:p>
      </dgm:t>
    </dgm:pt>
    <dgm:pt modelId="{89072A40-5A11-47D6-9091-FCCA3A580ADC}" type="parTrans" cxnId="{ABD7427C-BD53-4E27-9CD0-AF80C206783C}">
      <dgm:prSet/>
      <dgm:spPr/>
      <dgm:t>
        <a:bodyPr/>
        <a:lstStyle/>
        <a:p>
          <a:endParaRPr lang="en-US"/>
        </a:p>
      </dgm:t>
    </dgm:pt>
    <dgm:pt modelId="{24EEAE0E-4D38-43EF-880A-0B301C60BF7F}" type="sibTrans" cxnId="{ABD7427C-BD53-4E27-9CD0-AF80C206783C}">
      <dgm:prSet/>
      <dgm:spPr/>
      <dgm:t>
        <a:bodyPr/>
        <a:lstStyle/>
        <a:p>
          <a:endParaRPr lang="en-US"/>
        </a:p>
      </dgm:t>
    </dgm:pt>
    <dgm:pt modelId="{498B3F7B-BA68-460B-ABC9-8E21D240465F}">
      <dgm:prSet phldrT="[Text]" custT="1"/>
      <dgm:spPr>
        <a:solidFill>
          <a:schemeClr val="accent1">
            <a:lumMod val="75000"/>
          </a:schemeClr>
        </a:solidFill>
      </dgm:spPr>
      <dgm:t>
        <a:bodyPr/>
        <a:lstStyle/>
        <a:p>
          <a:pPr algn="ctr"/>
          <a:r>
            <a:rPr lang="en-US" sz="2400" b="1" dirty="0">
              <a:solidFill>
                <a:schemeClr val="bg1"/>
              </a:solidFill>
            </a:rPr>
            <a:t>Fall 2024: </a:t>
          </a:r>
          <a:r>
            <a:rPr lang="en-US" sz="2400" b="1" i="0" dirty="0">
              <a:solidFill>
                <a:schemeClr val="bg1"/>
              </a:solidFill>
            </a:rPr>
            <a:t>September 27, 2024</a:t>
          </a:r>
          <a:endParaRPr lang="en-US" sz="2400" b="1" dirty="0">
            <a:solidFill>
              <a:schemeClr val="bg1"/>
            </a:solidFill>
          </a:endParaRPr>
        </a:p>
      </dgm:t>
    </dgm:pt>
    <dgm:pt modelId="{A1656307-B59D-4579-816E-60235A2667D7}" type="parTrans" cxnId="{1174C754-2F2C-45E5-A2A9-FC76EE8E4846}">
      <dgm:prSet/>
      <dgm:spPr/>
      <dgm:t>
        <a:bodyPr/>
        <a:lstStyle/>
        <a:p>
          <a:endParaRPr lang="en-US"/>
        </a:p>
      </dgm:t>
    </dgm:pt>
    <dgm:pt modelId="{233E28AF-1176-4DA6-A727-1302E11F5BC8}" type="sibTrans" cxnId="{1174C754-2F2C-45E5-A2A9-FC76EE8E4846}">
      <dgm:prSet/>
      <dgm:spPr/>
      <dgm:t>
        <a:bodyPr/>
        <a:lstStyle/>
        <a:p>
          <a:endParaRPr lang="en-US"/>
        </a:p>
      </dgm:t>
    </dgm:pt>
    <dgm:pt modelId="{262FDD64-6DE9-468B-913C-B497ACFD472B}" type="pres">
      <dgm:prSet presAssocID="{C1CFF8F9-1615-4B64-958A-EC3043D15471}" presName="Name0" presStyleCnt="0">
        <dgm:presLayoutVars>
          <dgm:resizeHandles/>
        </dgm:presLayoutVars>
      </dgm:prSet>
      <dgm:spPr/>
    </dgm:pt>
    <dgm:pt modelId="{7A1BEABB-141E-4559-8BBE-FE70D6388A06}" type="pres">
      <dgm:prSet presAssocID="{3AF51370-378C-43C1-BAA2-5856767E1779}" presName="text" presStyleLbl="node1" presStyleIdx="0" presStyleCnt="2" custScaleY="102943" custLinFactNeighborX="-2954" custLinFactNeighborY="-15363">
        <dgm:presLayoutVars>
          <dgm:bulletEnabled val="1"/>
        </dgm:presLayoutVars>
      </dgm:prSet>
      <dgm:spPr/>
    </dgm:pt>
    <dgm:pt modelId="{DBBCAA64-94D0-4E2D-B70A-2C64500A5AE7}" type="pres">
      <dgm:prSet presAssocID="{64C9F5CC-9720-4919-B548-5B92AA786B5F}" presName="space" presStyleCnt="0"/>
      <dgm:spPr/>
    </dgm:pt>
    <dgm:pt modelId="{0C66D6A3-D99F-4CBF-8BD2-4EE089122E66}" type="pres">
      <dgm:prSet presAssocID="{D150E8F3-1B73-4407-AE0A-ECEC259CFD1F}" presName="text" presStyleLbl="node1" presStyleIdx="1" presStyleCnt="2" custScaleX="114088" custScaleY="67978" custLinFactY="3225" custLinFactNeighborX="68" custLinFactNeighborY="100000">
        <dgm:presLayoutVars>
          <dgm:bulletEnabled val="1"/>
        </dgm:presLayoutVars>
      </dgm:prSet>
      <dgm:spPr/>
    </dgm:pt>
  </dgm:ptLst>
  <dgm:cxnLst>
    <dgm:cxn modelId="{69481905-F778-4CFD-B8B1-BC04E60D9BCB}" srcId="{C1CFF8F9-1615-4B64-958A-EC3043D15471}" destId="{3AF51370-378C-43C1-BAA2-5856767E1779}" srcOrd="0" destOrd="0" parTransId="{3D89948D-C6BB-4FF1-8FD0-F3A57EBEBAE1}" sibTransId="{64C9F5CC-9720-4919-B548-5B92AA786B5F}"/>
    <dgm:cxn modelId="{6237BA1E-CC54-4D03-BE7F-4FFA13A326F0}" type="presOf" srcId="{C1CFF8F9-1615-4B64-958A-EC3043D15471}" destId="{262FDD64-6DE9-468B-913C-B497ACFD472B}" srcOrd="0" destOrd="0" presId="urn:diagrams.loki3.com/VaryingWidthList"/>
    <dgm:cxn modelId="{746B6B36-E1E1-4ADC-B8D5-6727794F2184}" type="presOf" srcId="{3AF51370-378C-43C1-BAA2-5856767E1779}" destId="{7A1BEABB-141E-4559-8BBE-FE70D6388A06}" srcOrd="0" destOrd="0" presId="urn:diagrams.loki3.com/VaryingWidthList"/>
    <dgm:cxn modelId="{BA88A574-45D0-41B2-A8B9-2BB5CCBEC6A3}" type="presOf" srcId="{498B3F7B-BA68-460B-ABC9-8E21D240465F}" destId="{7A1BEABB-141E-4559-8BBE-FE70D6388A06}" srcOrd="0" destOrd="1" presId="urn:diagrams.loki3.com/VaryingWidthList"/>
    <dgm:cxn modelId="{1174C754-2F2C-45E5-A2A9-FC76EE8E4846}" srcId="{3AF51370-378C-43C1-BAA2-5856767E1779}" destId="{498B3F7B-BA68-460B-ABC9-8E21D240465F}" srcOrd="0" destOrd="0" parTransId="{A1656307-B59D-4579-816E-60235A2667D7}" sibTransId="{233E28AF-1176-4DA6-A727-1302E11F5BC8}"/>
    <dgm:cxn modelId="{ABD7427C-BD53-4E27-9CD0-AF80C206783C}" srcId="{C1CFF8F9-1615-4B64-958A-EC3043D15471}" destId="{D150E8F3-1B73-4407-AE0A-ECEC259CFD1F}" srcOrd="1" destOrd="0" parTransId="{89072A40-5A11-47D6-9091-FCCA3A580ADC}" sibTransId="{24EEAE0E-4D38-43EF-880A-0B301C60BF7F}"/>
    <dgm:cxn modelId="{2EA951DB-7A37-4F19-BE6A-89FEF0F6EB51}" type="presOf" srcId="{D150E8F3-1B73-4407-AE0A-ECEC259CFD1F}" destId="{0C66D6A3-D99F-4CBF-8BD2-4EE089122E66}" srcOrd="0" destOrd="0" presId="urn:diagrams.loki3.com/VaryingWidthList"/>
    <dgm:cxn modelId="{0B441166-CC44-44BD-9075-FB76203B8F1B}" type="presParOf" srcId="{262FDD64-6DE9-468B-913C-B497ACFD472B}" destId="{7A1BEABB-141E-4559-8BBE-FE70D6388A06}" srcOrd="0" destOrd="0" presId="urn:diagrams.loki3.com/VaryingWidthList"/>
    <dgm:cxn modelId="{9B78F598-1918-4348-8E0B-4166DD7130D9}" type="presParOf" srcId="{262FDD64-6DE9-468B-913C-B497ACFD472B}" destId="{DBBCAA64-94D0-4E2D-B70A-2C64500A5AE7}" srcOrd="1" destOrd="0" presId="urn:diagrams.loki3.com/VaryingWidthList"/>
    <dgm:cxn modelId="{CFE8AAEF-D15B-455A-A66E-7C7C5160B1D8}" type="presParOf" srcId="{262FDD64-6DE9-468B-913C-B497ACFD472B}" destId="{0C66D6A3-D99F-4CBF-8BD2-4EE089122E66}"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CFF8F9-1615-4B64-958A-EC3043D15471}"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3AF51370-378C-43C1-BAA2-5856767E1779}">
      <dgm:prSet phldrT="[Text]" custT="1"/>
      <dgm:spPr/>
      <dgm:t>
        <a:bodyPr/>
        <a:lstStyle/>
        <a:p>
          <a:r>
            <a:rPr lang="en-US" sz="3600" dirty="0"/>
            <a:t>Cash:</a:t>
          </a:r>
        </a:p>
      </dgm:t>
    </dgm:pt>
    <dgm:pt modelId="{3D89948D-C6BB-4FF1-8FD0-F3A57EBEBAE1}" type="parTrans" cxnId="{69481905-F778-4CFD-B8B1-BC04E60D9BCB}">
      <dgm:prSet/>
      <dgm:spPr/>
      <dgm:t>
        <a:bodyPr/>
        <a:lstStyle/>
        <a:p>
          <a:endParaRPr lang="en-US"/>
        </a:p>
      </dgm:t>
    </dgm:pt>
    <dgm:pt modelId="{64C9F5CC-9720-4919-B548-5B92AA786B5F}" type="sibTrans" cxnId="{69481905-F778-4CFD-B8B1-BC04E60D9BCB}">
      <dgm:prSet/>
      <dgm:spPr/>
      <dgm:t>
        <a:bodyPr/>
        <a:lstStyle/>
        <a:p>
          <a:endParaRPr lang="en-US"/>
        </a:p>
      </dgm:t>
    </dgm:pt>
    <dgm:pt modelId="{54681774-9DFC-4D29-AD65-91AB996C563B}">
      <dgm:prSet phldrT="[Text]" custT="1"/>
      <dgm:spPr>
        <a:solidFill>
          <a:srgbClr val="E55015"/>
        </a:solidFill>
      </dgm:spPr>
      <dgm:t>
        <a:bodyPr/>
        <a:lstStyle/>
        <a:p>
          <a:r>
            <a:rPr lang="en-US" sz="3200" dirty="0"/>
            <a:t>Check/Money Order:</a:t>
          </a:r>
        </a:p>
      </dgm:t>
    </dgm:pt>
    <dgm:pt modelId="{E835CF01-067B-448C-95B5-2A5FC4240D45}" type="parTrans" cxnId="{21642762-2EE1-4ED3-8AFF-A3623ACF1335}">
      <dgm:prSet/>
      <dgm:spPr/>
      <dgm:t>
        <a:bodyPr/>
        <a:lstStyle/>
        <a:p>
          <a:endParaRPr lang="en-US"/>
        </a:p>
      </dgm:t>
    </dgm:pt>
    <dgm:pt modelId="{62B2F44D-691B-4FC0-A024-44349F58E262}" type="sibTrans" cxnId="{21642762-2EE1-4ED3-8AFF-A3623ACF1335}">
      <dgm:prSet/>
      <dgm:spPr/>
      <dgm:t>
        <a:bodyPr/>
        <a:lstStyle/>
        <a:p>
          <a:endParaRPr lang="en-US"/>
        </a:p>
      </dgm:t>
    </dgm:pt>
    <dgm:pt modelId="{A233D536-8CFB-4EA0-BCAC-5835968D48B9}">
      <dgm:prSet phldrT="[Text]" custT="1"/>
      <dgm:spPr/>
      <dgm:t>
        <a:bodyPr/>
        <a:lstStyle/>
        <a:p>
          <a:r>
            <a:rPr lang="en-US" sz="2400" dirty="0"/>
            <a:t>In-Person at Student Enrollment Services, Morrison Hall</a:t>
          </a:r>
        </a:p>
      </dgm:t>
    </dgm:pt>
    <dgm:pt modelId="{373B0BF9-5835-4CFA-A2D3-8E7C641E6211}" type="parTrans" cxnId="{A55E2BEC-71A4-48E2-90AC-85D91DDF1F7A}">
      <dgm:prSet/>
      <dgm:spPr/>
      <dgm:t>
        <a:bodyPr/>
        <a:lstStyle/>
        <a:p>
          <a:endParaRPr lang="en-US"/>
        </a:p>
      </dgm:t>
    </dgm:pt>
    <dgm:pt modelId="{D15FC6D5-E4AB-41BA-81B8-83386D597BF6}" type="sibTrans" cxnId="{A55E2BEC-71A4-48E2-90AC-85D91DDF1F7A}">
      <dgm:prSet/>
      <dgm:spPr/>
      <dgm:t>
        <a:bodyPr/>
        <a:lstStyle/>
        <a:p>
          <a:endParaRPr lang="en-US"/>
        </a:p>
      </dgm:t>
    </dgm:pt>
    <dgm:pt modelId="{0790273E-C45E-4D74-A932-4F22CB1F1E57}">
      <dgm:prSet phldrT="[Text]" custT="1"/>
      <dgm:spPr>
        <a:solidFill>
          <a:srgbClr val="E55015"/>
        </a:solidFill>
      </dgm:spPr>
      <dgm:t>
        <a:bodyPr/>
        <a:lstStyle/>
        <a:p>
          <a:r>
            <a:rPr lang="en-US" sz="2200" dirty="0"/>
            <a:t>Mail to Lockbox at WPUNJ, PO Box 60051, Newark, NJ 07101-8084 address or</a:t>
          </a:r>
        </a:p>
      </dgm:t>
    </dgm:pt>
    <dgm:pt modelId="{329698EB-729A-4EFD-9730-44F74EDE5EEE}" type="parTrans" cxnId="{241DDE7F-4DAC-4237-8C3D-253CEBB0A8D2}">
      <dgm:prSet/>
      <dgm:spPr/>
      <dgm:t>
        <a:bodyPr/>
        <a:lstStyle/>
        <a:p>
          <a:endParaRPr lang="en-US"/>
        </a:p>
      </dgm:t>
    </dgm:pt>
    <dgm:pt modelId="{CD3B5BBC-DE09-45D4-A497-EA75CB3A98BB}" type="sibTrans" cxnId="{241DDE7F-4DAC-4237-8C3D-253CEBB0A8D2}">
      <dgm:prSet/>
      <dgm:spPr/>
      <dgm:t>
        <a:bodyPr/>
        <a:lstStyle/>
        <a:p>
          <a:endParaRPr lang="en-US"/>
        </a:p>
      </dgm:t>
    </dgm:pt>
    <dgm:pt modelId="{1FE9E36A-9B51-4E4B-8463-DC772B2AEF65}">
      <dgm:prSet phldrT="[Text]" custT="1"/>
      <dgm:spPr>
        <a:solidFill>
          <a:srgbClr val="E55015"/>
        </a:solidFill>
      </dgm:spPr>
      <dgm:t>
        <a:bodyPr/>
        <a:lstStyle/>
        <a:p>
          <a:r>
            <a:rPr lang="en-US" sz="2200" dirty="0"/>
            <a:t>Accepted in person at Student Enrollment Services, Morrison Hall</a:t>
          </a:r>
        </a:p>
      </dgm:t>
    </dgm:pt>
    <dgm:pt modelId="{09208EA6-00D1-46D9-836C-FA72945BFC52}" type="parTrans" cxnId="{D657E5D6-C872-422E-9517-EEECC2625A6B}">
      <dgm:prSet/>
      <dgm:spPr/>
      <dgm:t>
        <a:bodyPr/>
        <a:lstStyle/>
        <a:p>
          <a:endParaRPr lang="en-US"/>
        </a:p>
      </dgm:t>
    </dgm:pt>
    <dgm:pt modelId="{2638CD32-952C-472E-9A7F-F5332EE17623}" type="sibTrans" cxnId="{D657E5D6-C872-422E-9517-EEECC2625A6B}">
      <dgm:prSet/>
      <dgm:spPr/>
      <dgm:t>
        <a:bodyPr/>
        <a:lstStyle/>
        <a:p>
          <a:endParaRPr lang="en-US"/>
        </a:p>
      </dgm:t>
    </dgm:pt>
    <dgm:pt modelId="{D31EABA4-47C7-45FC-954F-60822FAE2B86}">
      <dgm:prSet phldrT="[Text]" custT="1"/>
      <dgm:spPr>
        <a:solidFill>
          <a:schemeClr val="accent2">
            <a:lumMod val="75000"/>
          </a:schemeClr>
        </a:solidFill>
      </dgm:spPr>
      <dgm:t>
        <a:bodyPr anchor="t" anchorCtr="0"/>
        <a:lstStyle/>
        <a:p>
          <a:pPr algn="l"/>
          <a:r>
            <a:rPr lang="en-US" sz="3200" dirty="0"/>
            <a:t>Important: </a:t>
          </a:r>
        </a:p>
        <a:p>
          <a:pPr algn="l"/>
          <a:r>
            <a:rPr lang="en-US" sz="2400" dirty="0"/>
            <a:t>Student’s ID number must be on all check payments</a:t>
          </a:r>
        </a:p>
      </dgm:t>
    </dgm:pt>
    <dgm:pt modelId="{039B5F75-761E-4AB7-95B8-472BF2849628}" type="parTrans" cxnId="{694FA127-3FAD-433A-95C3-A906689F150B}">
      <dgm:prSet/>
      <dgm:spPr/>
      <dgm:t>
        <a:bodyPr/>
        <a:lstStyle/>
        <a:p>
          <a:endParaRPr lang="en-US"/>
        </a:p>
      </dgm:t>
    </dgm:pt>
    <dgm:pt modelId="{CA81A06D-4014-4111-9F0E-E7804BA1818C}" type="sibTrans" cxnId="{694FA127-3FAD-433A-95C3-A906689F150B}">
      <dgm:prSet/>
      <dgm:spPr/>
      <dgm:t>
        <a:bodyPr/>
        <a:lstStyle/>
        <a:p>
          <a:endParaRPr lang="en-US"/>
        </a:p>
      </dgm:t>
    </dgm:pt>
    <dgm:pt modelId="{250FD84D-2FCF-4B7F-AD74-8EF9EA380474}" type="pres">
      <dgm:prSet presAssocID="{C1CFF8F9-1615-4B64-958A-EC3043D15471}" presName="diagram" presStyleCnt="0">
        <dgm:presLayoutVars>
          <dgm:dir/>
          <dgm:resizeHandles val="exact"/>
        </dgm:presLayoutVars>
      </dgm:prSet>
      <dgm:spPr/>
    </dgm:pt>
    <dgm:pt modelId="{78A26E6C-D5BB-44EE-917A-9A1B1DBBCD4B}" type="pres">
      <dgm:prSet presAssocID="{3AF51370-378C-43C1-BAA2-5856767E1779}" presName="node" presStyleLbl="node1" presStyleIdx="0" presStyleCnt="3" custScaleY="154560">
        <dgm:presLayoutVars>
          <dgm:bulletEnabled val="1"/>
        </dgm:presLayoutVars>
      </dgm:prSet>
      <dgm:spPr/>
    </dgm:pt>
    <dgm:pt modelId="{C060EA56-7BCD-4DB9-AFA5-815121D987AA}" type="pres">
      <dgm:prSet presAssocID="{64C9F5CC-9720-4919-B548-5B92AA786B5F}" presName="sibTrans" presStyleCnt="0"/>
      <dgm:spPr/>
    </dgm:pt>
    <dgm:pt modelId="{424D4252-DC82-4680-895B-4F75C9C4AB3B}" type="pres">
      <dgm:prSet presAssocID="{54681774-9DFC-4D29-AD65-91AB996C563B}" presName="node" presStyleLbl="node1" presStyleIdx="1" presStyleCnt="3" custScaleX="119023" custScaleY="203625">
        <dgm:presLayoutVars>
          <dgm:bulletEnabled val="1"/>
        </dgm:presLayoutVars>
      </dgm:prSet>
      <dgm:spPr/>
    </dgm:pt>
    <dgm:pt modelId="{7B7164D7-4DA8-41DB-A666-B63878818880}" type="pres">
      <dgm:prSet presAssocID="{62B2F44D-691B-4FC0-A024-44349F58E262}" presName="sibTrans" presStyleCnt="0"/>
      <dgm:spPr/>
    </dgm:pt>
    <dgm:pt modelId="{46080AD0-F118-44FB-B8F2-AB8142CD511D}" type="pres">
      <dgm:prSet presAssocID="{D31EABA4-47C7-45FC-954F-60822FAE2B86}" presName="node" presStyleLbl="node1" presStyleIdx="2" presStyleCnt="3" custScaleY="157443">
        <dgm:presLayoutVars>
          <dgm:bulletEnabled val="1"/>
        </dgm:presLayoutVars>
      </dgm:prSet>
      <dgm:spPr/>
    </dgm:pt>
  </dgm:ptLst>
  <dgm:cxnLst>
    <dgm:cxn modelId="{69481905-F778-4CFD-B8B1-BC04E60D9BCB}" srcId="{C1CFF8F9-1615-4B64-958A-EC3043D15471}" destId="{3AF51370-378C-43C1-BAA2-5856767E1779}" srcOrd="0" destOrd="0" parTransId="{3D89948D-C6BB-4FF1-8FD0-F3A57EBEBAE1}" sibTransId="{64C9F5CC-9720-4919-B548-5B92AA786B5F}"/>
    <dgm:cxn modelId="{AB0A2210-C6F4-4A6A-A622-0DCD8EA17A04}" type="presOf" srcId="{0790273E-C45E-4D74-A932-4F22CB1F1E57}" destId="{424D4252-DC82-4680-895B-4F75C9C4AB3B}" srcOrd="0" destOrd="1" presId="urn:microsoft.com/office/officeart/2005/8/layout/default"/>
    <dgm:cxn modelId="{694FA127-3FAD-433A-95C3-A906689F150B}" srcId="{C1CFF8F9-1615-4B64-958A-EC3043D15471}" destId="{D31EABA4-47C7-45FC-954F-60822FAE2B86}" srcOrd="2" destOrd="0" parTransId="{039B5F75-761E-4AB7-95B8-472BF2849628}" sibTransId="{CA81A06D-4014-4111-9F0E-E7804BA1818C}"/>
    <dgm:cxn modelId="{0B92285E-3364-4D24-8AF6-D6FBD5109233}" type="presOf" srcId="{C1CFF8F9-1615-4B64-958A-EC3043D15471}" destId="{250FD84D-2FCF-4B7F-AD74-8EF9EA380474}" srcOrd="0" destOrd="0" presId="urn:microsoft.com/office/officeart/2005/8/layout/default"/>
    <dgm:cxn modelId="{21642762-2EE1-4ED3-8AFF-A3623ACF1335}" srcId="{C1CFF8F9-1615-4B64-958A-EC3043D15471}" destId="{54681774-9DFC-4D29-AD65-91AB996C563B}" srcOrd="1" destOrd="0" parTransId="{E835CF01-067B-448C-95B5-2A5FC4240D45}" sibTransId="{62B2F44D-691B-4FC0-A024-44349F58E262}"/>
    <dgm:cxn modelId="{D914B179-4ECB-4C0C-A8BB-90A7E3888854}" type="presOf" srcId="{D31EABA4-47C7-45FC-954F-60822FAE2B86}" destId="{46080AD0-F118-44FB-B8F2-AB8142CD511D}" srcOrd="0" destOrd="0" presId="urn:microsoft.com/office/officeart/2005/8/layout/default"/>
    <dgm:cxn modelId="{241DDE7F-4DAC-4237-8C3D-253CEBB0A8D2}" srcId="{54681774-9DFC-4D29-AD65-91AB996C563B}" destId="{0790273E-C45E-4D74-A932-4F22CB1F1E57}" srcOrd="0" destOrd="0" parTransId="{329698EB-729A-4EFD-9730-44F74EDE5EEE}" sibTransId="{CD3B5BBC-DE09-45D4-A497-EA75CB3A98BB}"/>
    <dgm:cxn modelId="{EEEAF981-347D-4E5A-A882-3592592F6998}" type="presOf" srcId="{3AF51370-378C-43C1-BAA2-5856767E1779}" destId="{78A26E6C-D5BB-44EE-917A-9A1B1DBBCD4B}" srcOrd="0" destOrd="0" presId="urn:microsoft.com/office/officeart/2005/8/layout/default"/>
    <dgm:cxn modelId="{F11DF38B-1347-44AD-8F0E-87DE3FFCBE2B}" type="presOf" srcId="{1FE9E36A-9B51-4E4B-8463-DC772B2AEF65}" destId="{424D4252-DC82-4680-895B-4F75C9C4AB3B}" srcOrd="0" destOrd="2" presId="urn:microsoft.com/office/officeart/2005/8/layout/default"/>
    <dgm:cxn modelId="{3E7678A1-8DD9-45E7-9C53-3DC7D9C96EC1}" type="presOf" srcId="{A233D536-8CFB-4EA0-BCAC-5835968D48B9}" destId="{78A26E6C-D5BB-44EE-917A-9A1B1DBBCD4B}" srcOrd="0" destOrd="1" presId="urn:microsoft.com/office/officeart/2005/8/layout/default"/>
    <dgm:cxn modelId="{D657E5D6-C872-422E-9517-EEECC2625A6B}" srcId="{54681774-9DFC-4D29-AD65-91AB996C563B}" destId="{1FE9E36A-9B51-4E4B-8463-DC772B2AEF65}" srcOrd="1" destOrd="0" parTransId="{09208EA6-00D1-46D9-836C-FA72945BFC52}" sibTransId="{2638CD32-952C-472E-9A7F-F5332EE17623}"/>
    <dgm:cxn modelId="{6369FAE9-C85C-44A7-8779-2800B73324B6}" type="presOf" srcId="{54681774-9DFC-4D29-AD65-91AB996C563B}" destId="{424D4252-DC82-4680-895B-4F75C9C4AB3B}" srcOrd="0" destOrd="0" presId="urn:microsoft.com/office/officeart/2005/8/layout/default"/>
    <dgm:cxn modelId="{A55E2BEC-71A4-48E2-90AC-85D91DDF1F7A}" srcId="{3AF51370-378C-43C1-BAA2-5856767E1779}" destId="{A233D536-8CFB-4EA0-BCAC-5835968D48B9}" srcOrd="0" destOrd="0" parTransId="{373B0BF9-5835-4CFA-A2D3-8E7C641E6211}" sibTransId="{D15FC6D5-E4AB-41BA-81B8-83386D597BF6}"/>
    <dgm:cxn modelId="{9EAE8CE5-44AD-49E8-957B-E2C0103B63AD}" type="presParOf" srcId="{250FD84D-2FCF-4B7F-AD74-8EF9EA380474}" destId="{78A26E6C-D5BB-44EE-917A-9A1B1DBBCD4B}" srcOrd="0" destOrd="0" presId="urn:microsoft.com/office/officeart/2005/8/layout/default"/>
    <dgm:cxn modelId="{289A47D8-362D-4454-8ABE-CCAE3170E352}" type="presParOf" srcId="{250FD84D-2FCF-4B7F-AD74-8EF9EA380474}" destId="{C060EA56-7BCD-4DB9-AFA5-815121D987AA}" srcOrd="1" destOrd="0" presId="urn:microsoft.com/office/officeart/2005/8/layout/default"/>
    <dgm:cxn modelId="{5EB5962F-4132-419F-A9C3-12ADC129AE1E}" type="presParOf" srcId="{250FD84D-2FCF-4B7F-AD74-8EF9EA380474}" destId="{424D4252-DC82-4680-895B-4F75C9C4AB3B}" srcOrd="2" destOrd="0" presId="urn:microsoft.com/office/officeart/2005/8/layout/default"/>
    <dgm:cxn modelId="{BBC1C614-64C8-421D-9F74-AABCAD812493}" type="presParOf" srcId="{250FD84D-2FCF-4B7F-AD74-8EF9EA380474}" destId="{7B7164D7-4DA8-41DB-A666-B63878818880}" srcOrd="3" destOrd="0" presId="urn:microsoft.com/office/officeart/2005/8/layout/default"/>
    <dgm:cxn modelId="{FF6336F1-97D9-4DD5-8549-2288CE51D3DB}" type="presParOf" srcId="{250FD84D-2FCF-4B7F-AD74-8EF9EA380474}" destId="{46080AD0-F118-44FB-B8F2-AB8142CD511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CFF8F9-1615-4B64-958A-EC3043D15471}"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3AF51370-378C-43C1-BAA2-5856767E1779}">
      <dgm:prSet phldrT="[Text]" custT="1"/>
      <dgm:spPr/>
      <dgm:t>
        <a:bodyPr/>
        <a:lstStyle/>
        <a:p>
          <a:r>
            <a:rPr lang="en-US" sz="3200" dirty="0"/>
            <a:t>Payments can be made Online</a:t>
          </a:r>
        </a:p>
      </dgm:t>
    </dgm:pt>
    <dgm:pt modelId="{3D89948D-C6BB-4FF1-8FD0-F3A57EBEBAE1}" type="parTrans" cxnId="{69481905-F778-4CFD-B8B1-BC04E60D9BCB}">
      <dgm:prSet/>
      <dgm:spPr/>
      <dgm:t>
        <a:bodyPr/>
        <a:lstStyle/>
        <a:p>
          <a:endParaRPr lang="en-US"/>
        </a:p>
      </dgm:t>
    </dgm:pt>
    <dgm:pt modelId="{64C9F5CC-9720-4919-B548-5B92AA786B5F}" type="sibTrans" cxnId="{69481905-F778-4CFD-B8B1-BC04E60D9BCB}">
      <dgm:prSet/>
      <dgm:spPr/>
      <dgm:t>
        <a:bodyPr/>
        <a:lstStyle/>
        <a:p>
          <a:endParaRPr lang="en-US"/>
        </a:p>
      </dgm:t>
    </dgm:pt>
    <dgm:pt modelId="{54681774-9DFC-4D29-AD65-91AB996C563B}">
      <dgm:prSet phldrT="[Text]" custT="1"/>
      <dgm:spPr>
        <a:solidFill>
          <a:schemeClr val="accent2">
            <a:lumMod val="75000"/>
          </a:schemeClr>
        </a:solidFill>
      </dgm:spPr>
      <dgm:t>
        <a:bodyPr/>
        <a:lstStyle/>
        <a:p>
          <a:r>
            <a:rPr lang="en-US" sz="3000" dirty="0"/>
            <a:t>E-Checks</a:t>
          </a:r>
        </a:p>
        <a:p>
          <a:r>
            <a:rPr lang="en-US" sz="2300" dirty="0"/>
            <a:t>Free:</a:t>
          </a:r>
          <a:endParaRPr lang="en-US" sz="3000" dirty="0"/>
        </a:p>
      </dgm:t>
    </dgm:pt>
    <dgm:pt modelId="{E835CF01-067B-448C-95B5-2A5FC4240D45}" type="parTrans" cxnId="{21642762-2EE1-4ED3-8AFF-A3623ACF1335}">
      <dgm:prSet/>
      <dgm:spPr/>
      <dgm:t>
        <a:bodyPr/>
        <a:lstStyle/>
        <a:p>
          <a:endParaRPr lang="en-US"/>
        </a:p>
      </dgm:t>
    </dgm:pt>
    <dgm:pt modelId="{62B2F44D-691B-4FC0-A024-44349F58E262}" type="sibTrans" cxnId="{21642762-2EE1-4ED3-8AFF-A3623ACF1335}">
      <dgm:prSet/>
      <dgm:spPr/>
      <dgm:t>
        <a:bodyPr/>
        <a:lstStyle/>
        <a:p>
          <a:endParaRPr lang="en-US"/>
        </a:p>
      </dgm:t>
    </dgm:pt>
    <dgm:pt modelId="{A233D536-8CFB-4EA0-BCAC-5835968D48B9}">
      <dgm:prSet phldrT="[Text]" custT="1"/>
      <dgm:spPr/>
      <dgm:t>
        <a:bodyPr/>
        <a:lstStyle/>
        <a:p>
          <a:r>
            <a:rPr lang="en-US" sz="2300" dirty="0"/>
            <a:t>Via WP Connect Student portal</a:t>
          </a:r>
        </a:p>
      </dgm:t>
    </dgm:pt>
    <dgm:pt modelId="{373B0BF9-5835-4CFA-A2D3-8E7C641E6211}" type="parTrans" cxnId="{A55E2BEC-71A4-48E2-90AC-85D91DDF1F7A}">
      <dgm:prSet/>
      <dgm:spPr/>
      <dgm:t>
        <a:bodyPr/>
        <a:lstStyle/>
        <a:p>
          <a:endParaRPr lang="en-US"/>
        </a:p>
      </dgm:t>
    </dgm:pt>
    <dgm:pt modelId="{D15FC6D5-E4AB-41BA-81B8-83386D597BF6}" type="sibTrans" cxnId="{A55E2BEC-71A4-48E2-90AC-85D91DDF1F7A}">
      <dgm:prSet/>
      <dgm:spPr/>
      <dgm:t>
        <a:bodyPr/>
        <a:lstStyle/>
        <a:p>
          <a:endParaRPr lang="en-US"/>
        </a:p>
      </dgm:t>
    </dgm:pt>
    <dgm:pt modelId="{D31EABA4-47C7-45FC-954F-60822FAE2B86}">
      <dgm:prSet phldrT="[Text]" custT="1"/>
      <dgm:spPr>
        <a:solidFill>
          <a:srgbClr val="E55015"/>
        </a:solidFill>
      </dgm:spPr>
      <dgm:t>
        <a:bodyPr anchor="t" anchorCtr="0"/>
        <a:lstStyle/>
        <a:p>
          <a:pPr algn="l"/>
          <a:r>
            <a:rPr lang="en-US" sz="3000" dirty="0"/>
            <a:t>Credit and Debit Cards:</a:t>
          </a:r>
        </a:p>
      </dgm:t>
    </dgm:pt>
    <dgm:pt modelId="{039B5F75-761E-4AB7-95B8-472BF2849628}" type="parTrans" cxnId="{694FA127-3FAD-433A-95C3-A906689F150B}">
      <dgm:prSet/>
      <dgm:spPr/>
      <dgm:t>
        <a:bodyPr/>
        <a:lstStyle/>
        <a:p>
          <a:endParaRPr lang="en-US"/>
        </a:p>
      </dgm:t>
    </dgm:pt>
    <dgm:pt modelId="{CA81A06D-4014-4111-9F0E-E7804BA1818C}" type="sibTrans" cxnId="{694FA127-3FAD-433A-95C3-A906689F150B}">
      <dgm:prSet/>
      <dgm:spPr/>
      <dgm:t>
        <a:bodyPr/>
        <a:lstStyle/>
        <a:p>
          <a:endParaRPr lang="en-US"/>
        </a:p>
      </dgm:t>
    </dgm:pt>
    <dgm:pt modelId="{D9723A96-ADEF-48DD-BFBD-EECAF0D93A74}">
      <dgm:prSet phldrT="[Text]" custT="1"/>
      <dgm:spPr>
        <a:solidFill>
          <a:srgbClr val="E55015"/>
        </a:solidFill>
      </dgm:spPr>
      <dgm:t>
        <a:bodyPr anchor="t" anchorCtr="0"/>
        <a:lstStyle/>
        <a:p>
          <a:pPr algn="l"/>
          <a:r>
            <a:rPr lang="en-US" sz="2400" dirty="0"/>
            <a:t>Visa, MasterCard, Amex and Discover</a:t>
          </a:r>
        </a:p>
      </dgm:t>
    </dgm:pt>
    <dgm:pt modelId="{99B3B4B8-D87F-419E-A415-A5FBC8C0E67F}" type="parTrans" cxnId="{12B30FE7-4EAF-481B-9C7C-287EEAFA9DE2}">
      <dgm:prSet/>
      <dgm:spPr/>
      <dgm:t>
        <a:bodyPr/>
        <a:lstStyle/>
        <a:p>
          <a:endParaRPr lang="en-US"/>
        </a:p>
      </dgm:t>
    </dgm:pt>
    <dgm:pt modelId="{B6563C9F-99F9-49B2-B473-6DB8F7E63DB4}" type="sibTrans" cxnId="{12B30FE7-4EAF-481B-9C7C-287EEAFA9DE2}">
      <dgm:prSet/>
      <dgm:spPr/>
      <dgm:t>
        <a:bodyPr/>
        <a:lstStyle/>
        <a:p>
          <a:endParaRPr lang="en-US"/>
        </a:p>
      </dgm:t>
    </dgm:pt>
    <dgm:pt modelId="{E166E076-A0BF-4DBF-ADB1-A6E937B60239}">
      <dgm:prSet phldrT="[Text]" custT="1"/>
      <dgm:spPr>
        <a:solidFill>
          <a:srgbClr val="E55015"/>
        </a:solidFill>
      </dgm:spPr>
      <dgm:t>
        <a:bodyPr anchor="t" anchorCtr="0"/>
        <a:lstStyle/>
        <a:p>
          <a:pPr algn="l"/>
          <a:r>
            <a:rPr lang="en-US" sz="2400" dirty="0"/>
            <a:t>The cardholder will be charged a convenience fee of 2.95%</a:t>
          </a:r>
        </a:p>
      </dgm:t>
    </dgm:pt>
    <dgm:pt modelId="{70D02EE6-D555-4A29-82B3-6F88CF12EA92}" type="parTrans" cxnId="{40EFA86E-4F16-47F6-9ADE-D5DF2503FB03}">
      <dgm:prSet/>
      <dgm:spPr/>
      <dgm:t>
        <a:bodyPr/>
        <a:lstStyle/>
        <a:p>
          <a:endParaRPr lang="en-US"/>
        </a:p>
      </dgm:t>
    </dgm:pt>
    <dgm:pt modelId="{D56D9B2F-01F4-4FD7-83D9-2D4C5CE57035}" type="sibTrans" cxnId="{40EFA86E-4F16-47F6-9ADE-D5DF2503FB03}">
      <dgm:prSet/>
      <dgm:spPr/>
      <dgm:t>
        <a:bodyPr/>
        <a:lstStyle/>
        <a:p>
          <a:endParaRPr lang="en-US"/>
        </a:p>
      </dgm:t>
    </dgm:pt>
    <dgm:pt modelId="{7D2AC839-AEC5-45FD-9D68-CD6872BA1B95}">
      <dgm:prSet phldrT="[Text]" custT="1"/>
      <dgm:spPr/>
      <dgm:t>
        <a:bodyPr/>
        <a:lstStyle/>
        <a:p>
          <a:r>
            <a:rPr lang="en-US" sz="2300" dirty="0"/>
            <a:t>Billing and Payment link </a:t>
          </a:r>
        </a:p>
      </dgm:t>
    </dgm:pt>
    <dgm:pt modelId="{1CD49AA5-683D-4D37-B4A6-31E12154A5D7}" type="parTrans" cxnId="{0EA9E43C-57CC-4481-8076-B92710D3CCE1}">
      <dgm:prSet/>
      <dgm:spPr/>
      <dgm:t>
        <a:bodyPr/>
        <a:lstStyle/>
        <a:p>
          <a:endParaRPr lang="en-US"/>
        </a:p>
      </dgm:t>
    </dgm:pt>
    <dgm:pt modelId="{B1325B3A-7A9C-4F31-9F51-E9CABA02EF34}" type="sibTrans" cxnId="{0EA9E43C-57CC-4481-8076-B92710D3CCE1}">
      <dgm:prSet/>
      <dgm:spPr/>
      <dgm:t>
        <a:bodyPr/>
        <a:lstStyle/>
        <a:p>
          <a:endParaRPr lang="en-US"/>
        </a:p>
      </dgm:t>
    </dgm:pt>
    <dgm:pt modelId="{FC7FF6A5-0C4B-4C49-A720-3B40F985FE4A}">
      <dgm:prSet phldrT="[Text]" custT="1"/>
      <dgm:spPr>
        <a:solidFill>
          <a:schemeClr val="accent2">
            <a:lumMod val="75000"/>
          </a:schemeClr>
        </a:solidFill>
      </dgm:spPr>
      <dgm:t>
        <a:bodyPr/>
        <a:lstStyle/>
        <a:p>
          <a:r>
            <a:rPr lang="en-US" sz="2300" dirty="0"/>
            <a:t>There are NO additional fees charged for payments by e-check.</a:t>
          </a:r>
        </a:p>
      </dgm:t>
    </dgm:pt>
    <dgm:pt modelId="{7D5AA3FE-A855-4D62-96AA-66BECCFC8A0B}" type="parTrans" cxnId="{854C0A09-E73B-41BB-AC9F-DE0AB3A4D6B5}">
      <dgm:prSet/>
      <dgm:spPr/>
      <dgm:t>
        <a:bodyPr/>
        <a:lstStyle/>
        <a:p>
          <a:endParaRPr lang="en-US"/>
        </a:p>
      </dgm:t>
    </dgm:pt>
    <dgm:pt modelId="{FFDBB212-1B54-4492-B4CA-F9FA5CC3FA3D}" type="sibTrans" cxnId="{854C0A09-E73B-41BB-AC9F-DE0AB3A4D6B5}">
      <dgm:prSet/>
      <dgm:spPr/>
      <dgm:t>
        <a:bodyPr/>
        <a:lstStyle/>
        <a:p>
          <a:endParaRPr lang="en-US"/>
        </a:p>
      </dgm:t>
    </dgm:pt>
    <dgm:pt modelId="{250FD84D-2FCF-4B7F-AD74-8EF9EA380474}" type="pres">
      <dgm:prSet presAssocID="{C1CFF8F9-1615-4B64-958A-EC3043D15471}" presName="diagram" presStyleCnt="0">
        <dgm:presLayoutVars>
          <dgm:dir/>
          <dgm:resizeHandles val="exact"/>
        </dgm:presLayoutVars>
      </dgm:prSet>
      <dgm:spPr/>
    </dgm:pt>
    <dgm:pt modelId="{78A26E6C-D5BB-44EE-917A-9A1B1DBBCD4B}" type="pres">
      <dgm:prSet presAssocID="{3AF51370-378C-43C1-BAA2-5856767E1779}" presName="node" presStyleLbl="node1" presStyleIdx="0" presStyleCnt="3" custScaleX="157629" custScaleY="194331" custLinFactNeighborY="-821">
        <dgm:presLayoutVars>
          <dgm:bulletEnabled val="1"/>
        </dgm:presLayoutVars>
      </dgm:prSet>
      <dgm:spPr/>
    </dgm:pt>
    <dgm:pt modelId="{C060EA56-7BCD-4DB9-AFA5-815121D987AA}" type="pres">
      <dgm:prSet presAssocID="{64C9F5CC-9720-4919-B548-5B92AA786B5F}" presName="sibTrans" presStyleCnt="0"/>
      <dgm:spPr/>
    </dgm:pt>
    <dgm:pt modelId="{424D4252-DC82-4680-895B-4F75C9C4AB3B}" type="pres">
      <dgm:prSet presAssocID="{54681774-9DFC-4D29-AD65-91AB996C563B}" presName="node" presStyleLbl="node1" presStyleIdx="1" presStyleCnt="3" custScaleX="153230" custScaleY="189630" custLinFactX="46499" custLinFactNeighborX="100000" custLinFactNeighborY="-4122">
        <dgm:presLayoutVars>
          <dgm:bulletEnabled val="1"/>
        </dgm:presLayoutVars>
      </dgm:prSet>
      <dgm:spPr/>
    </dgm:pt>
    <dgm:pt modelId="{7B7164D7-4DA8-41DB-A666-B63878818880}" type="pres">
      <dgm:prSet presAssocID="{62B2F44D-691B-4FC0-A024-44349F58E262}" presName="sibTrans" presStyleCnt="0"/>
      <dgm:spPr/>
    </dgm:pt>
    <dgm:pt modelId="{46080AD0-F118-44FB-B8F2-AB8142CD511D}" type="pres">
      <dgm:prSet presAssocID="{D31EABA4-47C7-45FC-954F-60822FAE2B86}" presName="node" presStyleLbl="node1" presStyleIdx="2" presStyleCnt="3" custScaleX="142481" custScaleY="265871" custLinFactX="-64461" custLinFactNeighborX="-100000" custLinFactNeighborY="5140">
        <dgm:presLayoutVars>
          <dgm:bulletEnabled val="1"/>
        </dgm:presLayoutVars>
      </dgm:prSet>
      <dgm:spPr/>
    </dgm:pt>
  </dgm:ptLst>
  <dgm:cxnLst>
    <dgm:cxn modelId="{69481905-F778-4CFD-B8B1-BC04E60D9BCB}" srcId="{C1CFF8F9-1615-4B64-958A-EC3043D15471}" destId="{3AF51370-378C-43C1-BAA2-5856767E1779}" srcOrd="0" destOrd="0" parTransId="{3D89948D-C6BB-4FF1-8FD0-F3A57EBEBAE1}" sibTransId="{64C9F5CC-9720-4919-B548-5B92AA786B5F}"/>
    <dgm:cxn modelId="{854C0A09-E73B-41BB-AC9F-DE0AB3A4D6B5}" srcId="{54681774-9DFC-4D29-AD65-91AB996C563B}" destId="{FC7FF6A5-0C4B-4C49-A720-3B40F985FE4A}" srcOrd="0" destOrd="0" parTransId="{7D5AA3FE-A855-4D62-96AA-66BECCFC8A0B}" sibTransId="{FFDBB212-1B54-4492-B4CA-F9FA5CC3FA3D}"/>
    <dgm:cxn modelId="{694FA127-3FAD-433A-95C3-A906689F150B}" srcId="{C1CFF8F9-1615-4B64-958A-EC3043D15471}" destId="{D31EABA4-47C7-45FC-954F-60822FAE2B86}" srcOrd="2" destOrd="0" parTransId="{039B5F75-761E-4AB7-95B8-472BF2849628}" sibTransId="{CA81A06D-4014-4111-9F0E-E7804BA1818C}"/>
    <dgm:cxn modelId="{0EA9E43C-57CC-4481-8076-B92710D3CCE1}" srcId="{3AF51370-378C-43C1-BAA2-5856767E1779}" destId="{7D2AC839-AEC5-45FD-9D68-CD6872BA1B95}" srcOrd="1" destOrd="0" parTransId="{1CD49AA5-683D-4D37-B4A6-31E12154A5D7}" sibTransId="{B1325B3A-7A9C-4F31-9F51-E9CABA02EF34}"/>
    <dgm:cxn modelId="{0B92285E-3364-4D24-8AF6-D6FBD5109233}" type="presOf" srcId="{C1CFF8F9-1615-4B64-958A-EC3043D15471}" destId="{250FD84D-2FCF-4B7F-AD74-8EF9EA380474}" srcOrd="0" destOrd="0" presId="urn:microsoft.com/office/officeart/2005/8/layout/default"/>
    <dgm:cxn modelId="{21642762-2EE1-4ED3-8AFF-A3623ACF1335}" srcId="{C1CFF8F9-1615-4B64-958A-EC3043D15471}" destId="{54681774-9DFC-4D29-AD65-91AB996C563B}" srcOrd="1" destOrd="0" parTransId="{E835CF01-067B-448C-95B5-2A5FC4240D45}" sibTransId="{62B2F44D-691B-4FC0-A024-44349F58E262}"/>
    <dgm:cxn modelId="{40EFA86E-4F16-47F6-9ADE-D5DF2503FB03}" srcId="{D31EABA4-47C7-45FC-954F-60822FAE2B86}" destId="{E166E076-A0BF-4DBF-ADB1-A6E937B60239}" srcOrd="1" destOrd="0" parTransId="{70D02EE6-D555-4A29-82B3-6F88CF12EA92}" sibTransId="{D56D9B2F-01F4-4FD7-83D9-2D4C5CE57035}"/>
    <dgm:cxn modelId="{F0A62955-18D8-47C3-B9C2-059807F7CF88}" type="presOf" srcId="{D9723A96-ADEF-48DD-BFBD-EECAF0D93A74}" destId="{46080AD0-F118-44FB-B8F2-AB8142CD511D}" srcOrd="0" destOrd="1" presId="urn:microsoft.com/office/officeart/2005/8/layout/default"/>
    <dgm:cxn modelId="{D914B179-4ECB-4C0C-A8BB-90A7E3888854}" type="presOf" srcId="{D31EABA4-47C7-45FC-954F-60822FAE2B86}" destId="{46080AD0-F118-44FB-B8F2-AB8142CD511D}" srcOrd="0" destOrd="0" presId="urn:microsoft.com/office/officeart/2005/8/layout/default"/>
    <dgm:cxn modelId="{CEC75E7D-64AF-4F1B-B926-4B688235DC4B}" type="presOf" srcId="{FC7FF6A5-0C4B-4C49-A720-3B40F985FE4A}" destId="{424D4252-DC82-4680-895B-4F75C9C4AB3B}" srcOrd="0" destOrd="1" presId="urn:microsoft.com/office/officeart/2005/8/layout/default"/>
    <dgm:cxn modelId="{EEEAF981-347D-4E5A-A882-3592592F6998}" type="presOf" srcId="{3AF51370-378C-43C1-BAA2-5856767E1779}" destId="{78A26E6C-D5BB-44EE-917A-9A1B1DBBCD4B}" srcOrd="0" destOrd="0" presId="urn:microsoft.com/office/officeart/2005/8/layout/default"/>
    <dgm:cxn modelId="{8B8B539E-3C97-4764-8284-D111E55AA690}" type="presOf" srcId="{7D2AC839-AEC5-45FD-9D68-CD6872BA1B95}" destId="{78A26E6C-D5BB-44EE-917A-9A1B1DBBCD4B}" srcOrd="0" destOrd="2" presId="urn:microsoft.com/office/officeart/2005/8/layout/default"/>
    <dgm:cxn modelId="{3E7678A1-8DD9-45E7-9C53-3DC7D9C96EC1}" type="presOf" srcId="{A233D536-8CFB-4EA0-BCAC-5835968D48B9}" destId="{78A26E6C-D5BB-44EE-917A-9A1B1DBBCD4B}" srcOrd="0" destOrd="1" presId="urn:microsoft.com/office/officeart/2005/8/layout/default"/>
    <dgm:cxn modelId="{12B30FE7-4EAF-481B-9C7C-287EEAFA9DE2}" srcId="{D31EABA4-47C7-45FC-954F-60822FAE2B86}" destId="{D9723A96-ADEF-48DD-BFBD-EECAF0D93A74}" srcOrd="0" destOrd="0" parTransId="{99B3B4B8-D87F-419E-A415-A5FBC8C0E67F}" sibTransId="{B6563C9F-99F9-49B2-B473-6DB8F7E63DB4}"/>
    <dgm:cxn modelId="{6369FAE9-C85C-44A7-8779-2800B73324B6}" type="presOf" srcId="{54681774-9DFC-4D29-AD65-91AB996C563B}" destId="{424D4252-DC82-4680-895B-4F75C9C4AB3B}" srcOrd="0" destOrd="0" presId="urn:microsoft.com/office/officeart/2005/8/layout/default"/>
    <dgm:cxn modelId="{A55E2BEC-71A4-48E2-90AC-85D91DDF1F7A}" srcId="{3AF51370-378C-43C1-BAA2-5856767E1779}" destId="{A233D536-8CFB-4EA0-BCAC-5835968D48B9}" srcOrd="0" destOrd="0" parTransId="{373B0BF9-5835-4CFA-A2D3-8E7C641E6211}" sibTransId="{D15FC6D5-E4AB-41BA-81B8-83386D597BF6}"/>
    <dgm:cxn modelId="{068F50F4-F321-47DA-A202-72D92FA6DFF6}" type="presOf" srcId="{E166E076-A0BF-4DBF-ADB1-A6E937B60239}" destId="{46080AD0-F118-44FB-B8F2-AB8142CD511D}" srcOrd="0" destOrd="2" presId="urn:microsoft.com/office/officeart/2005/8/layout/default"/>
    <dgm:cxn modelId="{9EAE8CE5-44AD-49E8-957B-E2C0103B63AD}" type="presParOf" srcId="{250FD84D-2FCF-4B7F-AD74-8EF9EA380474}" destId="{78A26E6C-D5BB-44EE-917A-9A1B1DBBCD4B}" srcOrd="0" destOrd="0" presId="urn:microsoft.com/office/officeart/2005/8/layout/default"/>
    <dgm:cxn modelId="{289A47D8-362D-4454-8ABE-CCAE3170E352}" type="presParOf" srcId="{250FD84D-2FCF-4B7F-AD74-8EF9EA380474}" destId="{C060EA56-7BCD-4DB9-AFA5-815121D987AA}" srcOrd="1" destOrd="0" presId="urn:microsoft.com/office/officeart/2005/8/layout/default"/>
    <dgm:cxn modelId="{5EB5962F-4132-419F-A9C3-12ADC129AE1E}" type="presParOf" srcId="{250FD84D-2FCF-4B7F-AD74-8EF9EA380474}" destId="{424D4252-DC82-4680-895B-4F75C9C4AB3B}" srcOrd="2" destOrd="0" presId="urn:microsoft.com/office/officeart/2005/8/layout/default"/>
    <dgm:cxn modelId="{BBC1C614-64C8-421D-9F74-AABCAD812493}" type="presParOf" srcId="{250FD84D-2FCF-4B7F-AD74-8EF9EA380474}" destId="{7B7164D7-4DA8-41DB-A666-B63878818880}" srcOrd="3" destOrd="0" presId="urn:microsoft.com/office/officeart/2005/8/layout/default"/>
    <dgm:cxn modelId="{FF6336F1-97D9-4DD5-8549-2288CE51D3DB}" type="presParOf" srcId="{250FD84D-2FCF-4B7F-AD74-8EF9EA380474}" destId="{46080AD0-F118-44FB-B8F2-AB8142CD511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CFF8F9-1615-4B64-958A-EC3043D15471}" type="doc">
      <dgm:prSet loTypeId="urn:microsoft.com/office/officeart/2008/layout/LinedList" loCatId="list" qsTypeId="urn:microsoft.com/office/officeart/2005/8/quickstyle/simple2" qsCatId="simple" csTypeId="urn:microsoft.com/office/officeart/2005/8/colors/accent1_4" csCatId="accent1" phldr="1"/>
      <dgm:spPr/>
      <dgm:t>
        <a:bodyPr/>
        <a:lstStyle/>
        <a:p>
          <a:endParaRPr lang="en-US"/>
        </a:p>
      </dgm:t>
    </dgm:pt>
    <dgm:pt modelId="{3AF51370-378C-43C1-BAA2-5856767E1779}">
      <dgm:prSet phldrT="[Text]" custT="1"/>
      <dgm:spPr/>
      <dgm:t>
        <a:bodyPr/>
        <a:lstStyle/>
        <a:p>
          <a:r>
            <a:rPr lang="en-US" sz="2800" dirty="0">
              <a:solidFill>
                <a:schemeClr val="bg1"/>
              </a:solidFill>
            </a:rPr>
            <a:t>Outside Scholarships:</a:t>
          </a:r>
        </a:p>
      </dgm:t>
    </dgm:pt>
    <dgm:pt modelId="{3D89948D-C6BB-4FF1-8FD0-F3A57EBEBAE1}" type="parTrans" cxnId="{69481905-F778-4CFD-B8B1-BC04E60D9BCB}">
      <dgm:prSet/>
      <dgm:spPr/>
      <dgm:t>
        <a:bodyPr/>
        <a:lstStyle/>
        <a:p>
          <a:endParaRPr lang="en-US"/>
        </a:p>
      </dgm:t>
    </dgm:pt>
    <dgm:pt modelId="{64C9F5CC-9720-4919-B548-5B92AA786B5F}" type="sibTrans" cxnId="{69481905-F778-4CFD-B8B1-BC04E60D9BCB}">
      <dgm:prSet/>
      <dgm:spPr/>
      <dgm:t>
        <a:bodyPr/>
        <a:lstStyle/>
        <a:p>
          <a:endParaRPr lang="en-US"/>
        </a:p>
      </dgm:t>
    </dgm:pt>
    <dgm:pt modelId="{54681774-9DFC-4D29-AD65-91AB996C563B}">
      <dgm:prSet phldrT="[Text]" custT="1"/>
      <dgm:spPr/>
      <dgm:t>
        <a:bodyPr/>
        <a:lstStyle/>
        <a:p>
          <a:r>
            <a:rPr lang="en-US" sz="2800" dirty="0">
              <a:solidFill>
                <a:schemeClr val="bg1"/>
              </a:solidFill>
            </a:rPr>
            <a:t>529 College Savings Plan</a:t>
          </a:r>
          <a:r>
            <a:rPr lang="en-US" sz="2800" dirty="0"/>
            <a:t>:</a:t>
          </a:r>
        </a:p>
      </dgm:t>
    </dgm:pt>
    <dgm:pt modelId="{E835CF01-067B-448C-95B5-2A5FC4240D45}" type="parTrans" cxnId="{21642762-2EE1-4ED3-8AFF-A3623ACF1335}">
      <dgm:prSet/>
      <dgm:spPr/>
      <dgm:t>
        <a:bodyPr/>
        <a:lstStyle/>
        <a:p>
          <a:endParaRPr lang="en-US"/>
        </a:p>
      </dgm:t>
    </dgm:pt>
    <dgm:pt modelId="{62B2F44D-691B-4FC0-A024-44349F58E262}" type="sibTrans" cxnId="{21642762-2EE1-4ED3-8AFF-A3623ACF1335}">
      <dgm:prSet/>
      <dgm:spPr/>
      <dgm:t>
        <a:bodyPr/>
        <a:lstStyle/>
        <a:p>
          <a:endParaRPr lang="en-US"/>
        </a:p>
      </dgm:t>
    </dgm:pt>
    <dgm:pt modelId="{A233D536-8CFB-4EA0-BCAC-5835968D48B9}">
      <dgm:prSet phldrT="[Text]" custT="1"/>
      <dgm:spPr/>
      <dgm:t>
        <a:bodyPr/>
        <a:lstStyle/>
        <a:p>
          <a:r>
            <a:rPr lang="en-US" sz="2000" dirty="0"/>
            <a:t>Check made payable to student only: Student may cash</a:t>
          </a:r>
        </a:p>
      </dgm:t>
    </dgm:pt>
    <dgm:pt modelId="{373B0BF9-5835-4CFA-A2D3-8E7C641E6211}" type="parTrans" cxnId="{A55E2BEC-71A4-48E2-90AC-85D91DDF1F7A}">
      <dgm:prSet/>
      <dgm:spPr/>
      <dgm:t>
        <a:bodyPr/>
        <a:lstStyle/>
        <a:p>
          <a:endParaRPr lang="en-US"/>
        </a:p>
      </dgm:t>
    </dgm:pt>
    <dgm:pt modelId="{D15FC6D5-E4AB-41BA-81B8-83386D597BF6}" type="sibTrans" cxnId="{A55E2BEC-71A4-48E2-90AC-85D91DDF1F7A}">
      <dgm:prSet/>
      <dgm:spPr/>
      <dgm:t>
        <a:bodyPr/>
        <a:lstStyle/>
        <a:p>
          <a:endParaRPr lang="en-US"/>
        </a:p>
      </dgm:t>
    </dgm:pt>
    <dgm:pt modelId="{D31EABA4-47C7-45FC-954F-60822FAE2B86}">
      <dgm:prSet phldrT="[Text]" custT="1"/>
      <dgm:spPr/>
      <dgm:t>
        <a:bodyPr anchor="t" anchorCtr="0"/>
        <a:lstStyle/>
        <a:p>
          <a:pPr algn="l"/>
          <a:r>
            <a:rPr lang="en-US" sz="2400" dirty="0">
              <a:solidFill>
                <a:schemeClr val="bg1"/>
              </a:solidFill>
            </a:rPr>
            <a:t>Third Party Payment/  Company Sponsorship:</a:t>
          </a:r>
          <a:endParaRPr lang="en-US" sz="2000" dirty="0">
            <a:solidFill>
              <a:schemeClr val="bg1"/>
            </a:solidFill>
          </a:endParaRPr>
        </a:p>
      </dgm:t>
    </dgm:pt>
    <dgm:pt modelId="{039B5F75-761E-4AB7-95B8-472BF2849628}" type="parTrans" cxnId="{694FA127-3FAD-433A-95C3-A906689F150B}">
      <dgm:prSet/>
      <dgm:spPr/>
      <dgm:t>
        <a:bodyPr/>
        <a:lstStyle/>
        <a:p>
          <a:endParaRPr lang="en-US"/>
        </a:p>
      </dgm:t>
    </dgm:pt>
    <dgm:pt modelId="{CA81A06D-4014-4111-9F0E-E7804BA1818C}" type="sibTrans" cxnId="{694FA127-3FAD-433A-95C3-A906689F150B}">
      <dgm:prSet/>
      <dgm:spPr/>
      <dgm:t>
        <a:bodyPr/>
        <a:lstStyle/>
        <a:p>
          <a:endParaRPr lang="en-US"/>
        </a:p>
      </dgm:t>
    </dgm:pt>
    <dgm:pt modelId="{E8157BD6-D960-43A4-AB13-C98FC63E8EF0}">
      <dgm:prSet phldrT="[Text]" custT="1"/>
      <dgm:spPr/>
      <dgm:t>
        <a:bodyPr/>
        <a:lstStyle/>
        <a:p>
          <a:r>
            <a:rPr lang="en-US" sz="2000" dirty="0"/>
            <a:t>Check made payable to WPU: Bring to SES</a:t>
          </a:r>
        </a:p>
      </dgm:t>
    </dgm:pt>
    <dgm:pt modelId="{2492D99B-6E87-4302-98FC-ECEE5AAE84EB}" type="parTrans" cxnId="{749897B0-624D-47AF-86B7-52355636C819}">
      <dgm:prSet/>
      <dgm:spPr/>
      <dgm:t>
        <a:bodyPr/>
        <a:lstStyle/>
        <a:p>
          <a:endParaRPr lang="en-US"/>
        </a:p>
      </dgm:t>
    </dgm:pt>
    <dgm:pt modelId="{F377DE26-32D5-455D-A82C-637870312293}" type="sibTrans" cxnId="{749897B0-624D-47AF-86B7-52355636C819}">
      <dgm:prSet/>
      <dgm:spPr/>
      <dgm:t>
        <a:bodyPr/>
        <a:lstStyle/>
        <a:p>
          <a:endParaRPr lang="en-US"/>
        </a:p>
      </dgm:t>
    </dgm:pt>
    <dgm:pt modelId="{9FFC516E-E018-458B-9DC7-9D806A690499}">
      <dgm:prSet phldrT="[Text]" custT="1"/>
      <dgm:spPr/>
      <dgm:t>
        <a:bodyPr/>
        <a:lstStyle/>
        <a:p>
          <a:r>
            <a:rPr lang="en-US" sz="1400" dirty="0">
              <a:solidFill>
                <a:schemeClr val="bg1"/>
              </a:solidFill>
            </a:rPr>
            <a:t>*</a:t>
          </a:r>
          <a:r>
            <a:rPr lang="en-US" sz="1400" i="1" dirty="0">
              <a:solidFill>
                <a:schemeClr val="bg1"/>
              </a:solidFill>
            </a:rPr>
            <a:t>All checks must include student I.D. number</a:t>
          </a:r>
          <a:endParaRPr lang="en-US" sz="1400" dirty="0">
            <a:solidFill>
              <a:schemeClr val="bg1"/>
            </a:solidFill>
          </a:endParaRPr>
        </a:p>
      </dgm:t>
    </dgm:pt>
    <dgm:pt modelId="{F2C1FA36-4133-4DAC-83D4-F0A9A53317AE}" type="parTrans" cxnId="{8A90C043-3FFD-4FC4-92C8-78F7FDAA6157}">
      <dgm:prSet/>
      <dgm:spPr/>
      <dgm:t>
        <a:bodyPr/>
        <a:lstStyle/>
        <a:p>
          <a:endParaRPr lang="en-US"/>
        </a:p>
      </dgm:t>
    </dgm:pt>
    <dgm:pt modelId="{78285695-C702-40EA-AA35-6B6971B6656B}" type="sibTrans" cxnId="{8A90C043-3FFD-4FC4-92C8-78F7FDAA6157}">
      <dgm:prSet/>
      <dgm:spPr/>
      <dgm:t>
        <a:bodyPr/>
        <a:lstStyle/>
        <a:p>
          <a:endParaRPr lang="en-US"/>
        </a:p>
      </dgm:t>
    </dgm:pt>
    <dgm:pt modelId="{A2E8494A-4A45-43DF-8DC6-B5D9AA31630D}">
      <dgm:prSet phldrT="[Text]" custT="1"/>
      <dgm:spPr/>
      <dgm:t>
        <a:bodyPr/>
        <a:lstStyle/>
        <a:p>
          <a:r>
            <a:rPr lang="en-US" sz="2000" dirty="0"/>
            <a:t>Check made payable to both WPU &amp; Student: Student endorse check and bring to SES.</a:t>
          </a:r>
        </a:p>
      </dgm:t>
    </dgm:pt>
    <dgm:pt modelId="{FA1E2DE0-EB93-47E3-813C-121B0E216347}" type="parTrans" cxnId="{6419D1FF-A2CC-476A-8FB5-A35C19D29273}">
      <dgm:prSet/>
      <dgm:spPr/>
      <dgm:t>
        <a:bodyPr/>
        <a:lstStyle/>
        <a:p>
          <a:endParaRPr lang="en-US"/>
        </a:p>
      </dgm:t>
    </dgm:pt>
    <dgm:pt modelId="{B5432923-AB99-4395-BC69-018555658275}" type="sibTrans" cxnId="{6419D1FF-A2CC-476A-8FB5-A35C19D29273}">
      <dgm:prSet/>
      <dgm:spPr/>
      <dgm:t>
        <a:bodyPr/>
        <a:lstStyle/>
        <a:p>
          <a:endParaRPr lang="en-US"/>
        </a:p>
      </dgm:t>
    </dgm:pt>
    <dgm:pt modelId="{AD0B626C-E13C-490C-B20B-4671E0770DCF}">
      <dgm:prSet phldrT="[Text]" custT="1"/>
      <dgm:spPr/>
      <dgm:t>
        <a:bodyPr anchor="t" anchorCtr="0"/>
        <a:lstStyle/>
        <a:p>
          <a:pPr algn="l"/>
          <a:r>
            <a:rPr lang="en-US" sz="2400" dirty="0"/>
            <a:t>Need initial “Letter of Credit” on company letterhead, from department with contact information.</a:t>
          </a:r>
        </a:p>
      </dgm:t>
    </dgm:pt>
    <dgm:pt modelId="{571CC222-3AA5-4E64-8FD9-706CC5EF2E42}" type="parTrans" cxnId="{1666477C-DC09-4567-B0E1-1C1A849C6835}">
      <dgm:prSet/>
      <dgm:spPr/>
      <dgm:t>
        <a:bodyPr/>
        <a:lstStyle/>
        <a:p>
          <a:endParaRPr lang="en-US"/>
        </a:p>
      </dgm:t>
    </dgm:pt>
    <dgm:pt modelId="{9C523E19-7961-4DC4-94D3-4EC70AB97982}" type="sibTrans" cxnId="{1666477C-DC09-4567-B0E1-1C1A849C6835}">
      <dgm:prSet/>
      <dgm:spPr/>
      <dgm:t>
        <a:bodyPr/>
        <a:lstStyle/>
        <a:p>
          <a:endParaRPr lang="en-US"/>
        </a:p>
      </dgm:t>
    </dgm:pt>
    <dgm:pt modelId="{E2329731-5ED1-4381-A182-1A4686B7EC91}">
      <dgm:prSet phldrT="[Text]" custT="1"/>
      <dgm:spPr/>
      <dgm:t>
        <a:bodyPr/>
        <a:lstStyle/>
        <a:p>
          <a:r>
            <a:rPr lang="en-US" sz="2400" dirty="0"/>
            <a:t>The account holder needs to contact their 529 plan provide to establish criteria for disbursement</a:t>
          </a:r>
        </a:p>
      </dgm:t>
    </dgm:pt>
    <dgm:pt modelId="{68084A15-0200-4A28-B0B1-04EFEB174B13}" type="parTrans" cxnId="{132EAE03-989E-48C7-9158-8DF2D51A136F}">
      <dgm:prSet/>
      <dgm:spPr/>
      <dgm:t>
        <a:bodyPr/>
        <a:lstStyle/>
        <a:p>
          <a:endParaRPr lang="en-US"/>
        </a:p>
      </dgm:t>
    </dgm:pt>
    <dgm:pt modelId="{7B233458-6999-458C-A251-07DF428A3642}" type="sibTrans" cxnId="{132EAE03-989E-48C7-9158-8DF2D51A136F}">
      <dgm:prSet/>
      <dgm:spPr/>
      <dgm:t>
        <a:bodyPr/>
        <a:lstStyle/>
        <a:p>
          <a:endParaRPr lang="en-US"/>
        </a:p>
      </dgm:t>
    </dgm:pt>
    <dgm:pt modelId="{1F612988-D59D-48F2-9511-5CE20ED120B6}" type="pres">
      <dgm:prSet presAssocID="{C1CFF8F9-1615-4B64-958A-EC3043D15471}" presName="vert0" presStyleCnt="0">
        <dgm:presLayoutVars>
          <dgm:dir/>
          <dgm:animOne val="branch"/>
          <dgm:animLvl val="lvl"/>
        </dgm:presLayoutVars>
      </dgm:prSet>
      <dgm:spPr/>
    </dgm:pt>
    <dgm:pt modelId="{B83FFB9C-0CE0-4524-9B84-6995F834533E}" type="pres">
      <dgm:prSet presAssocID="{3AF51370-378C-43C1-BAA2-5856767E1779}" presName="thickLine" presStyleLbl="alignNode1" presStyleIdx="0" presStyleCnt="4"/>
      <dgm:spPr/>
    </dgm:pt>
    <dgm:pt modelId="{AB7E7DA8-D8C5-4D43-AFAD-0E9AACDCEC3C}" type="pres">
      <dgm:prSet presAssocID="{3AF51370-378C-43C1-BAA2-5856767E1779}" presName="horz1" presStyleCnt="0"/>
      <dgm:spPr/>
    </dgm:pt>
    <dgm:pt modelId="{911595D3-8E5F-4AAA-9B3A-ED0597837BD7}" type="pres">
      <dgm:prSet presAssocID="{3AF51370-378C-43C1-BAA2-5856767E1779}" presName="tx1" presStyleLbl="revTx" presStyleIdx="0" presStyleCnt="9"/>
      <dgm:spPr/>
    </dgm:pt>
    <dgm:pt modelId="{33E584C3-757D-4E71-AE04-7A480273AEB8}" type="pres">
      <dgm:prSet presAssocID="{3AF51370-378C-43C1-BAA2-5856767E1779}" presName="vert1" presStyleCnt="0"/>
      <dgm:spPr/>
    </dgm:pt>
    <dgm:pt modelId="{51FA68D2-23E4-4C4A-B3C7-28D45D6C82EF}" type="pres">
      <dgm:prSet presAssocID="{A233D536-8CFB-4EA0-BCAC-5835968D48B9}" presName="vertSpace2a" presStyleCnt="0"/>
      <dgm:spPr/>
    </dgm:pt>
    <dgm:pt modelId="{C590B7D1-7DC9-4329-8D85-2F417C76A47F}" type="pres">
      <dgm:prSet presAssocID="{A233D536-8CFB-4EA0-BCAC-5835968D48B9}" presName="horz2" presStyleCnt="0"/>
      <dgm:spPr/>
    </dgm:pt>
    <dgm:pt modelId="{0BDBCADC-C7E6-451B-BB2B-D2EAAF88311D}" type="pres">
      <dgm:prSet presAssocID="{A233D536-8CFB-4EA0-BCAC-5835968D48B9}" presName="horzSpace2" presStyleCnt="0"/>
      <dgm:spPr/>
    </dgm:pt>
    <dgm:pt modelId="{043BAEBD-482E-4299-B30E-09248CCF0FB7}" type="pres">
      <dgm:prSet presAssocID="{A233D536-8CFB-4EA0-BCAC-5835968D48B9}" presName="tx2" presStyleLbl="revTx" presStyleIdx="1" presStyleCnt="9" custLinFactNeighborY="84369"/>
      <dgm:spPr/>
    </dgm:pt>
    <dgm:pt modelId="{516FE74C-5B9D-4206-900B-CDDE11B7BD25}" type="pres">
      <dgm:prSet presAssocID="{A233D536-8CFB-4EA0-BCAC-5835968D48B9}" presName="vert2" presStyleCnt="0"/>
      <dgm:spPr/>
    </dgm:pt>
    <dgm:pt modelId="{FA4BAD09-2D4C-4FD8-85E5-B504D5AB3411}" type="pres">
      <dgm:prSet presAssocID="{A233D536-8CFB-4EA0-BCAC-5835968D48B9}" presName="thinLine2b" presStyleLbl="callout" presStyleIdx="0" presStyleCnt="5" custLinFactY="772146" custLinFactNeighborY="800000"/>
      <dgm:spPr/>
    </dgm:pt>
    <dgm:pt modelId="{8B199C4A-81DA-4D59-8D14-5C9D59377653}" type="pres">
      <dgm:prSet presAssocID="{A233D536-8CFB-4EA0-BCAC-5835968D48B9}" presName="vertSpace2b" presStyleCnt="0"/>
      <dgm:spPr/>
    </dgm:pt>
    <dgm:pt modelId="{FA3941EF-9D92-433D-A4F5-6B78376AB722}" type="pres">
      <dgm:prSet presAssocID="{E8157BD6-D960-43A4-AB13-C98FC63E8EF0}" presName="horz2" presStyleCnt="0"/>
      <dgm:spPr/>
    </dgm:pt>
    <dgm:pt modelId="{1283292A-1429-4839-B1C3-6A2F6CA5E04D}" type="pres">
      <dgm:prSet presAssocID="{E8157BD6-D960-43A4-AB13-C98FC63E8EF0}" presName="horzSpace2" presStyleCnt="0"/>
      <dgm:spPr/>
    </dgm:pt>
    <dgm:pt modelId="{CA8285D4-4F13-4BE3-9F9B-BD73356FEE0D}" type="pres">
      <dgm:prSet presAssocID="{E8157BD6-D960-43A4-AB13-C98FC63E8EF0}" presName="tx2" presStyleLbl="revTx" presStyleIdx="2" presStyleCnt="9" custLinFactY="54064" custLinFactNeighborX="-400" custLinFactNeighborY="100000"/>
      <dgm:spPr/>
    </dgm:pt>
    <dgm:pt modelId="{6EACD1BE-A62B-46A4-AD1D-679CD830FCFB}" type="pres">
      <dgm:prSet presAssocID="{E8157BD6-D960-43A4-AB13-C98FC63E8EF0}" presName="vert2" presStyleCnt="0"/>
      <dgm:spPr/>
    </dgm:pt>
    <dgm:pt modelId="{6F266173-9635-4C4F-954E-5EE83079463B}" type="pres">
      <dgm:prSet presAssocID="{E8157BD6-D960-43A4-AB13-C98FC63E8EF0}" presName="thinLine2b" presStyleLbl="callout" presStyleIdx="1" presStyleCnt="5" custLinFactY="200000" custLinFactNeighborX="393" custLinFactNeighborY="235111"/>
      <dgm:spPr/>
    </dgm:pt>
    <dgm:pt modelId="{A73989AD-2EA9-42AE-96F0-5CC198D65B00}" type="pres">
      <dgm:prSet presAssocID="{E8157BD6-D960-43A4-AB13-C98FC63E8EF0}" presName="vertSpace2b" presStyleCnt="0"/>
      <dgm:spPr/>
    </dgm:pt>
    <dgm:pt modelId="{D043E4F8-A0A8-4DD5-9A58-127ECE8AA0E9}" type="pres">
      <dgm:prSet presAssocID="{A2E8494A-4A45-43DF-8DC6-B5D9AA31630D}" presName="horz2" presStyleCnt="0"/>
      <dgm:spPr/>
    </dgm:pt>
    <dgm:pt modelId="{E39D352E-BBE8-4F08-A3C8-DC6CADBE2606}" type="pres">
      <dgm:prSet presAssocID="{A2E8494A-4A45-43DF-8DC6-B5D9AA31630D}" presName="horzSpace2" presStyleCnt="0"/>
      <dgm:spPr/>
    </dgm:pt>
    <dgm:pt modelId="{DA9C8BBA-56AD-4162-ADB4-420361644DD8}" type="pres">
      <dgm:prSet presAssocID="{A2E8494A-4A45-43DF-8DC6-B5D9AA31630D}" presName="tx2" presStyleLbl="revTx" presStyleIdx="3" presStyleCnt="9" custScaleY="182262" custLinFactY="98562" custLinFactNeighborX="-500" custLinFactNeighborY="100000"/>
      <dgm:spPr/>
    </dgm:pt>
    <dgm:pt modelId="{ADA4E1A3-EB1E-4CC3-9B73-C4CF50671A98}" type="pres">
      <dgm:prSet presAssocID="{A2E8494A-4A45-43DF-8DC6-B5D9AA31630D}" presName="vert2" presStyleCnt="0"/>
      <dgm:spPr/>
    </dgm:pt>
    <dgm:pt modelId="{BFBBB73B-C30F-4C02-B458-EEB3C11C835E}" type="pres">
      <dgm:prSet presAssocID="{A2E8494A-4A45-43DF-8DC6-B5D9AA31630D}" presName="thinLine2b" presStyleLbl="callout" presStyleIdx="2" presStyleCnt="5"/>
      <dgm:spPr/>
    </dgm:pt>
    <dgm:pt modelId="{62A89C20-3FC6-4BFA-BCD7-A001A262047B}" type="pres">
      <dgm:prSet presAssocID="{A2E8494A-4A45-43DF-8DC6-B5D9AA31630D}" presName="vertSpace2b" presStyleCnt="0"/>
      <dgm:spPr/>
    </dgm:pt>
    <dgm:pt modelId="{079F699E-EB53-431A-82CB-5343F7115A1C}" type="pres">
      <dgm:prSet presAssocID="{9FFC516E-E018-458B-9DC7-9D806A690499}" presName="thickLine" presStyleLbl="alignNode1" presStyleIdx="1" presStyleCnt="4" custLinFactNeighborX="1257" custLinFactNeighborY="60171"/>
      <dgm:spPr/>
    </dgm:pt>
    <dgm:pt modelId="{BFC427F0-1333-4E50-B998-216ED90A403D}" type="pres">
      <dgm:prSet presAssocID="{9FFC516E-E018-458B-9DC7-9D806A690499}" presName="horz1" presStyleCnt="0"/>
      <dgm:spPr/>
    </dgm:pt>
    <dgm:pt modelId="{D288881B-453F-480D-B522-1D52E4905845}" type="pres">
      <dgm:prSet presAssocID="{9FFC516E-E018-458B-9DC7-9D806A690499}" presName="tx1" presStyleLbl="revTx" presStyleIdx="4" presStyleCnt="9"/>
      <dgm:spPr/>
    </dgm:pt>
    <dgm:pt modelId="{EB79A21D-B0AE-433D-BFEE-61C6756A930F}" type="pres">
      <dgm:prSet presAssocID="{9FFC516E-E018-458B-9DC7-9D806A690499}" presName="vert1" presStyleCnt="0"/>
      <dgm:spPr/>
    </dgm:pt>
    <dgm:pt modelId="{200057EF-6D91-497A-9B08-814807EB2192}" type="pres">
      <dgm:prSet presAssocID="{54681774-9DFC-4D29-AD65-91AB996C563B}" presName="thickLine" presStyleLbl="alignNode1" presStyleIdx="2" presStyleCnt="4" custLinFactNeighborX="-79" custLinFactNeighborY="-36503"/>
      <dgm:spPr/>
    </dgm:pt>
    <dgm:pt modelId="{84929289-7EA8-4ED4-B3BB-6BA3084CB47F}" type="pres">
      <dgm:prSet presAssocID="{54681774-9DFC-4D29-AD65-91AB996C563B}" presName="horz1" presStyleCnt="0"/>
      <dgm:spPr/>
    </dgm:pt>
    <dgm:pt modelId="{166976A9-DD16-4FCD-B6F5-7E4CFA780E07}" type="pres">
      <dgm:prSet presAssocID="{54681774-9DFC-4D29-AD65-91AB996C563B}" presName="tx1" presStyleLbl="revTx" presStyleIdx="5" presStyleCnt="9" custScaleX="98141" custScaleY="86539" custLinFactNeighborX="98" custLinFactNeighborY="-13675"/>
      <dgm:spPr/>
    </dgm:pt>
    <dgm:pt modelId="{42A361B0-BC49-448C-9DA1-7E1BA3AD9434}" type="pres">
      <dgm:prSet presAssocID="{54681774-9DFC-4D29-AD65-91AB996C563B}" presName="vert1" presStyleCnt="0"/>
      <dgm:spPr/>
    </dgm:pt>
    <dgm:pt modelId="{3D97805D-E28A-4C81-9CB0-88C1F2C5A275}" type="pres">
      <dgm:prSet presAssocID="{E2329731-5ED1-4381-A182-1A4686B7EC91}" presName="vertSpace2a" presStyleCnt="0"/>
      <dgm:spPr/>
    </dgm:pt>
    <dgm:pt modelId="{DF282611-FFE0-4EE0-9DA0-FAF402361E6F}" type="pres">
      <dgm:prSet presAssocID="{E2329731-5ED1-4381-A182-1A4686B7EC91}" presName="horz2" presStyleCnt="0"/>
      <dgm:spPr/>
    </dgm:pt>
    <dgm:pt modelId="{0978AAE0-A14F-4B48-833E-0D561267292F}" type="pres">
      <dgm:prSet presAssocID="{E2329731-5ED1-4381-A182-1A4686B7EC91}" presName="horzSpace2" presStyleCnt="0"/>
      <dgm:spPr/>
    </dgm:pt>
    <dgm:pt modelId="{0DEDE583-E2C9-400F-B3A3-C862680BBC47}" type="pres">
      <dgm:prSet presAssocID="{E2329731-5ED1-4381-A182-1A4686B7EC91}" presName="tx2" presStyleLbl="revTx" presStyleIdx="6" presStyleCnt="9" custLinFactNeighborX="300" custLinFactNeighborY="-15057"/>
      <dgm:spPr/>
    </dgm:pt>
    <dgm:pt modelId="{BF9F18C1-A84E-407C-BC25-A451153CD355}" type="pres">
      <dgm:prSet presAssocID="{E2329731-5ED1-4381-A182-1A4686B7EC91}" presName="vert2" presStyleCnt="0"/>
      <dgm:spPr/>
    </dgm:pt>
    <dgm:pt modelId="{25793448-9479-43B1-96F8-67CC385586A7}" type="pres">
      <dgm:prSet presAssocID="{E2329731-5ED1-4381-A182-1A4686B7EC91}" presName="thinLine2b" presStyleLbl="callout" presStyleIdx="3" presStyleCnt="5" custLinFactNeighborX="589" custLinFactNeighborY="40153"/>
      <dgm:spPr/>
    </dgm:pt>
    <dgm:pt modelId="{259FFED6-0BFC-4DC1-9EB4-A12EB030AFD5}" type="pres">
      <dgm:prSet presAssocID="{E2329731-5ED1-4381-A182-1A4686B7EC91}" presName="vertSpace2b" presStyleCnt="0"/>
      <dgm:spPr/>
    </dgm:pt>
    <dgm:pt modelId="{083F151A-CF14-4363-A433-BCC3C937CFE5}" type="pres">
      <dgm:prSet presAssocID="{D31EABA4-47C7-45FC-954F-60822FAE2B86}" presName="thickLine" presStyleLbl="alignNode1" presStyleIdx="3" presStyleCnt="4"/>
      <dgm:spPr/>
    </dgm:pt>
    <dgm:pt modelId="{575BA0B1-D8D0-43B0-BE1B-40309E71E47E}" type="pres">
      <dgm:prSet presAssocID="{D31EABA4-47C7-45FC-954F-60822FAE2B86}" presName="horz1" presStyleCnt="0"/>
      <dgm:spPr/>
    </dgm:pt>
    <dgm:pt modelId="{A9BBCFCA-EAB4-4B69-84A7-3D451CDFB5C6}" type="pres">
      <dgm:prSet presAssocID="{D31EABA4-47C7-45FC-954F-60822FAE2B86}" presName="tx1" presStyleLbl="revTx" presStyleIdx="7" presStyleCnt="9" custScaleY="82374"/>
      <dgm:spPr/>
    </dgm:pt>
    <dgm:pt modelId="{DB18C771-D118-4B72-B887-2CDFD6D66909}" type="pres">
      <dgm:prSet presAssocID="{D31EABA4-47C7-45FC-954F-60822FAE2B86}" presName="vert1" presStyleCnt="0"/>
      <dgm:spPr/>
    </dgm:pt>
    <dgm:pt modelId="{0601A2A1-459F-499B-BFD4-24CA13EFB9ED}" type="pres">
      <dgm:prSet presAssocID="{AD0B626C-E13C-490C-B20B-4671E0770DCF}" presName="vertSpace2a" presStyleCnt="0"/>
      <dgm:spPr/>
    </dgm:pt>
    <dgm:pt modelId="{1CDBF89F-AD34-4B6A-8FC2-EE505F632081}" type="pres">
      <dgm:prSet presAssocID="{AD0B626C-E13C-490C-B20B-4671E0770DCF}" presName="horz2" presStyleCnt="0"/>
      <dgm:spPr/>
    </dgm:pt>
    <dgm:pt modelId="{7A00D520-8FCA-47EA-82FB-93FE0F0870D1}" type="pres">
      <dgm:prSet presAssocID="{AD0B626C-E13C-490C-B20B-4671E0770DCF}" presName="horzSpace2" presStyleCnt="0"/>
      <dgm:spPr/>
    </dgm:pt>
    <dgm:pt modelId="{ACB56127-2DF9-4697-B545-6C6A4EA1D64B}" type="pres">
      <dgm:prSet presAssocID="{AD0B626C-E13C-490C-B20B-4671E0770DCF}" presName="tx2" presStyleLbl="revTx" presStyleIdx="8" presStyleCnt="9" custScaleY="60385"/>
      <dgm:spPr/>
    </dgm:pt>
    <dgm:pt modelId="{91393763-99FC-4642-8688-FBFEE5B6BB59}" type="pres">
      <dgm:prSet presAssocID="{AD0B626C-E13C-490C-B20B-4671E0770DCF}" presName="vert2" presStyleCnt="0"/>
      <dgm:spPr/>
    </dgm:pt>
    <dgm:pt modelId="{607880E0-A462-4943-A987-DF429DDACAD1}" type="pres">
      <dgm:prSet presAssocID="{AD0B626C-E13C-490C-B20B-4671E0770DCF}" presName="thinLine2b" presStyleLbl="callout" presStyleIdx="4" presStyleCnt="5" custLinFactY="200000" custLinFactNeighborX="-393" custLinFactNeighborY="204301"/>
      <dgm:spPr/>
    </dgm:pt>
    <dgm:pt modelId="{60863B36-3702-40E6-A90C-9EF127EA5CA0}" type="pres">
      <dgm:prSet presAssocID="{AD0B626C-E13C-490C-B20B-4671E0770DCF}" presName="vertSpace2b" presStyleCnt="0"/>
      <dgm:spPr/>
    </dgm:pt>
  </dgm:ptLst>
  <dgm:cxnLst>
    <dgm:cxn modelId="{132EAE03-989E-48C7-9158-8DF2D51A136F}" srcId="{54681774-9DFC-4D29-AD65-91AB996C563B}" destId="{E2329731-5ED1-4381-A182-1A4686B7EC91}" srcOrd="0" destOrd="0" parTransId="{68084A15-0200-4A28-B0B1-04EFEB174B13}" sibTransId="{7B233458-6999-458C-A251-07DF428A3642}"/>
    <dgm:cxn modelId="{69481905-F778-4CFD-B8B1-BC04E60D9BCB}" srcId="{C1CFF8F9-1615-4B64-958A-EC3043D15471}" destId="{3AF51370-378C-43C1-BAA2-5856767E1779}" srcOrd="0" destOrd="0" parTransId="{3D89948D-C6BB-4FF1-8FD0-F3A57EBEBAE1}" sibTransId="{64C9F5CC-9720-4919-B548-5B92AA786B5F}"/>
    <dgm:cxn modelId="{694FA127-3FAD-433A-95C3-A906689F150B}" srcId="{C1CFF8F9-1615-4B64-958A-EC3043D15471}" destId="{D31EABA4-47C7-45FC-954F-60822FAE2B86}" srcOrd="3" destOrd="0" parTransId="{039B5F75-761E-4AB7-95B8-472BF2849628}" sibTransId="{CA81A06D-4014-4111-9F0E-E7804BA1818C}"/>
    <dgm:cxn modelId="{A6C2362F-17C3-4EDD-A81B-FAB7B611CA52}" type="presOf" srcId="{C1CFF8F9-1615-4B64-958A-EC3043D15471}" destId="{1F612988-D59D-48F2-9511-5CE20ED120B6}" srcOrd="0" destOrd="0" presId="urn:microsoft.com/office/officeart/2008/layout/LinedList"/>
    <dgm:cxn modelId="{21642762-2EE1-4ED3-8AFF-A3623ACF1335}" srcId="{C1CFF8F9-1615-4B64-958A-EC3043D15471}" destId="{54681774-9DFC-4D29-AD65-91AB996C563B}" srcOrd="2" destOrd="0" parTransId="{E835CF01-067B-448C-95B5-2A5FC4240D45}" sibTransId="{62B2F44D-691B-4FC0-A024-44349F58E262}"/>
    <dgm:cxn modelId="{8A90C043-3FFD-4FC4-92C8-78F7FDAA6157}" srcId="{C1CFF8F9-1615-4B64-958A-EC3043D15471}" destId="{9FFC516E-E018-458B-9DC7-9D806A690499}" srcOrd="1" destOrd="0" parTransId="{F2C1FA36-4133-4DAC-83D4-F0A9A53317AE}" sibTransId="{78285695-C702-40EA-AA35-6B6971B6656B}"/>
    <dgm:cxn modelId="{39E7B558-2E6C-4F9C-BD67-007056BC969F}" type="presOf" srcId="{E2329731-5ED1-4381-A182-1A4686B7EC91}" destId="{0DEDE583-E2C9-400F-B3A3-C862680BBC47}" srcOrd="0" destOrd="0" presId="urn:microsoft.com/office/officeart/2008/layout/LinedList"/>
    <dgm:cxn modelId="{EFFC4C79-1E1C-496A-A3D1-685C144A7891}" type="presOf" srcId="{9FFC516E-E018-458B-9DC7-9D806A690499}" destId="{D288881B-453F-480D-B522-1D52E4905845}" srcOrd="0" destOrd="0" presId="urn:microsoft.com/office/officeart/2008/layout/LinedList"/>
    <dgm:cxn modelId="{1666477C-DC09-4567-B0E1-1C1A849C6835}" srcId="{D31EABA4-47C7-45FC-954F-60822FAE2B86}" destId="{AD0B626C-E13C-490C-B20B-4671E0770DCF}" srcOrd="0" destOrd="0" parTransId="{571CC222-3AA5-4E64-8FD9-706CC5EF2E42}" sibTransId="{9C523E19-7961-4DC4-94D3-4EC70AB97982}"/>
    <dgm:cxn modelId="{82D83F93-269F-48A6-A2D9-47BECDB71025}" type="presOf" srcId="{A2E8494A-4A45-43DF-8DC6-B5D9AA31630D}" destId="{DA9C8BBA-56AD-4162-ADB4-420361644DD8}" srcOrd="0" destOrd="0" presId="urn:microsoft.com/office/officeart/2008/layout/LinedList"/>
    <dgm:cxn modelId="{E53FF99C-C64D-49D8-A767-2944CAA4F3E8}" type="presOf" srcId="{3AF51370-378C-43C1-BAA2-5856767E1779}" destId="{911595D3-8E5F-4AAA-9B3A-ED0597837BD7}" srcOrd="0" destOrd="0" presId="urn:microsoft.com/office/officeart/2008/layout/LinedList"/>
    <dgm:cxn modelId="{4B4DFDAE-CAB9-4A51-8AC0-1B019F0D0E04}" type="presOf" srcId="{E8157BD6-D960-43A4-AB13-C98FC63E8EF0}" destId="{CA8285D4-4F13-4BE3-9F9B-BD73356FEE0D}" srcOrd="0" destOrd="0" presId="urn:microsoft.com/office/officeart/2008/layout/LinedList"/>
    <dgm:cxn modelId="{749897B0-624D-47AF-86B7-52355636C819}" srcId="{3AF51370-378C-43C1-BAA2-5856767E1779}" destId="{E8157BD6-D960-43A4-AB13-C98FC63E8EF0}" srcOrd="1" destOrd="0" parTransId="{2492D99B-6E87-4302-98FC-ECEE5AAE84EB}" sibTransId="{F377DE26-32D5-455D-A82C-637870312293}"/>
    <dgm:cxn modelId="{7FDE1BC7-ACF4-4812-9051-4385C38AAF4D}" type="presOf" srcId="{AD0B626C-E13C-490C-B20B-4671E0770DCF}" destId="{ACB56127-2DF9-4697-B545-6C6A4EA1D64B}" srcOrd="0" destOrd="0" presId="urn:microsoft.com/office/officeart/2008/layout/LinedList"/>
    <dgm:cxn modelId="{EDAF63C9-B03A-4473-9D8F-03A2DCA2116D}" type="presOf" srcId="{D31EABA4-47C7-45FC-954F-60822FAE2B86}" destId="{A9BBCFCA-EAB4-4B69-84A7-3D451CDFB5C6}" srcOrd="0" destOrd="0" presId="urn:microsoft.com/office/officeart/2008/layout/LinedList"/>
    <dgm:cxn modelId="{63FD50E4-F3E0-4964-A884-79EADCF5C866}" type="presOf" srcId="{A233D536-8CFB-4EA0-BCAC-5835968D48B9}" destId="{043BAEBD-482E-4299-B30E-09248CCF0FB7}" srcOrd="0" destOrd="0" presId="urn:microsoft.com/office/officeart/2008/layout/LinedList"/>
    <dgm:cxn modelId="{A55E2BEC-71A4-48E2-90AC-85D91DDF1F7A}" srcId="{3AF51370-378C-43C1-BAA2-5856767E1779}" destId="{A233D536-8CFB-4EA0-BCAC-5835968D48B9}" srcOrd="0" destOrd="0" parTransId="{373B0BF9-5835-4CFA-A2D3-8E7C641E6211}" sibTransId="{D15FC6D5-E4AB-41BA-81B8-83386D597BF6}"/>
    <dgm:cxn modelId="{C7FB37FD-2BCD-425A-8F6F-82B936F2ED3D}" type="presOf" srcId="{54681774-9DFC-4D29-AD65-91AB996C563B}" destId="{166976A9-DD16-4FCD-B6F5-7E4CFA780E07}" srcOrd="0" destOrd="0" presId="urn:microsoft.com/office/officeart/2008/layout/LinedList"/>
    <dgm:cxn modelId="{6419D1FF-A2CC-476A-8FB5-A35C19D29273}" srcId="{3AF51370-378C-43C1-BAA2-5856767E1779}" destId="{A2E8494A-4A45-43DF-8DC6-B5D9AA31630D}" srcOrd="2" destOrd="0" parTransId="{FA1E2DE0-EB93-47E3-813C-121B0E216347}" sibTransId="{B5432923-AB99-4395-BC69-018555658275}"/>
    <dgm:cxn modelId="{D1EE6FBA-54BE-4F58-AB6B-FEC90AF26CC2}" type="presParOf" srcId="{1F612988-D59D-48F2-9511-5CE20ED120B6}" destId="{B83FFB9C-0CE0-4524-9B84-6995F834533E}" srcOrd="0" destOrd="0" presId="urn:microsoft.com/office/officeart/2008/layout/LinedList"/>
    <dgm:cxn modelId="{457870EA-665B-41ED-9B70-C18D7A140655}" type="presParOf" srcId="{1F612988-D59D-48F2-9511-5CE20ED120B6}" destId="{AB7E7DA8-D8C5-4D43-AFAD-0E9AACDCEC3C}" srcOrd="1" destOrd="0" presId="urn:microsoft.com/office/officeart/2008/layout/LinedList"/>
    <dgm:cxn modelId="{396AE1CD-9AFB-4965-BE65-8CD007780EC5}" type="presParOf" srcId="{AB7E7DA8-D8C5-4D43-AFAD-0E9AACDCEC3C}" destId="{911595D3-8E5F-4AAA-9B3A-ED0597837BD7}" srcOrd="0" destOrd="0" presId="urn:microsoft.com/office/officeart/2008/layout/LinedList"/>
    <dgm:cxn modelId="{69205518-B069-470B-AE70-B77625F72881}" type="presParOf" srcId="{AB7E7DA8-D8C5-4D43-AFAD-0E9AACDCEC3C}" destId="{33E584C3-757D-4E71-AE04-7A480273AEB8}" srcOrd="1" destOrd="0" presId="urn:microsoft.com/office/officeart/2008/layout/LinedList"/>
    <dgm:cxn modelId="{5CFBD682-3FA4-4350-9F92-3946B6532207}" type="presParOf" srcId="{33E584C3-757D-4E71-AE04-7A480273AEB8}" destId="{51FA68D2-23E4-4C4A-B3C7-28D45D6C82EF}" srcOrd="0" destOrd="0" presId="urn:microsoft.com/office/officeart/2008/layout/LinedList"/>
    <dgm:cxn modelId="{F333C811-5148-4A22-9EAA-9F3039BB8B41}" type="presParOf" srcId="{33E584C3-757D-4E71-AE04-7A480273AEB8}" destId="{C590B7D1-7DC9-4329-8D85-2F417C76A47F}" srcOrd="1" destOrd="0" presId="urn:microsoft.com/office/officeart/2008/layout/LinedList"/>
    <dgm:cxn modelId="{EED221E8-2C7B-4CBF-922F-859361A394B3}" type="presParOf" srcId="{C590B7D1-7DC9-4329-8D85-2F417C76A47F}" destId="{0BDBCADC-C7E6-451B-BB2B-D2EAAF88311D}" srcOrd="0" destOrd="0" presId="urn:microsoft.com/office/officeart/2008/layout/LinedList"/>
    <dgm:cxn modelId="{A1E4E589-496D-41FB-AE72-0BE6222BFD13}" type="presParOf" srcId="{C590B7D1-7DC9-4329-8D85-2F417C76A47F}" destId="{043BAEBD-482E-4299-B30E-09248CCF0FB7}" srcOrd="1" destOrd="0" presId="urn:microsoft.com/office/officeart/2008/layout/LinedList"/>
    <dgm:cxn modelId="{EA3F1DD1-AFD8-47C7-9D19-AF78405C0C70}" type="presParOf" srcId="{C590B7D1-7DC9-4329-8D85-2F417C76A47F}" destId="{516FE74C-5B9D-4206-900B-CDDE11B7BD25}" srcOrd="2" destOrd="0" presId="urn:microsoft.com/office/officeart/2008/layout/LinedList"/>
    <dgm:cxn modelId="{909F877A-31DB-4801-A278-D604CC863A14}" type="presParOf" srcId="{33E584C3-757D-4E71-AE04-7A480273AEB8}" destId="{FA4BAD09-2D4C-4FD8-85E5-B504D5AB3411}" srcOrd="2" destOrd="0" presId="urn:microsoft.com/office/officeart/2008/layout/LinedList"/>
    <dgm:cxn modelId="{7E91E9CD-32C4-44FB-AE2A-A4AD31A6EE55}" type="presParOf" srcId="{33E584C3-757D-4E71-AE04-7A480273AEB8}" destId="{8B199C4A-81DA-4D59-8D14-5C9D59377653}" srcOrd="3" destOrd="0" presId="urn:microsoft.com/office/officeart/2008/layout/LinedList"/>
    <dgm:cxn modelId="{76BE13F9-AD7C-4894-BC43-DD07340F5715}" type="presParOf" srcId="{33E584C3-757D-4E71-AE04-7A480273AEB8}" destId="{FA3941EF-9D92-433D-A4F5-6B78376AB722}" srcOrd="4" destOrd="0" presId="urn:microsoft.com/office/officeart/2008/layout/LinedList"/>
    <dgm:cxn modelId="{F1AE094A-069D-4538-B0B6-649103BC347D}" type="presParOf" srcId="{FA3941EF-9D92-433D-A4F5-6B78376AB722}" destId="{1283292A-1429-4839-B1C3-6A2F6CA5E04D}" srcOrd="0" destOrd="0" presId="urn:microsoft.com/office/officeart/2008/layout/LinedList"/>
    <dgm:cxn modelId="{A78DC45E-120C-49B4-8051-B30A2757BCB8}" type="presParOf" srcId="{FA3941EF-9D92-433D-A4F5-6B78376AB722}" destId="{CA8285D4-4F13-4BE3-9F9B-BD73356FEE0D}" srcOrd="1" destOrd="0" presId="urn:microsoft.com/office/officeart/2008/layout/LinedList"/>
    <dgm:cxn modelId="{A660A1A6-8144-489D-9F77-1E77624248B4}" type="presParOf" srcId="{FA3941EF-9D92-433D-A4F5-6B78376AB722}" destId="{6EACD1BE-A62B-46A4-AD1D-679CD830FCFB}" srcOrd="2" destOrd="0" presId="urn:microsoft.com/office/officeart/2008/layout/LinedList"/>
    <dgm:cxn modelId="{BD9D0E2B-E99C-4F6C-B42F-7ECCD99AD9D9}" type="presParOf" srcId="{33E584C3-757D-4E71-AE04-7A480273AEB8}" destId="{6F266173-9635-4C4F-954E-5EE83079463B}" srcOrd="5" destOrd="0" presId="urn:microsoft.com/office/officeart/2008/layout/LinedList"/>
    <dgm:cxn modelId="{CE0265C0-99CC-4446-A8D0-AA320E3A7DD5}" type="presParOf" srcId="{33E584C3-757D-4E71-AE04-7A480273AEB8}" destId="{A73989AD-2EA9-42AE-96F0-5CC198D65B00}" srcOrd="6" destOrd="0" presId="urn:microsoft.com/office/officeart/2008/layout/LinedList"/>
    <dgm:cxn modelId="{D5C47AC3-0ABA-423B-8CE3-EBF9319DB668}" type="presParOf" srcId="{33E584C3-757D-4E71-AE04-7A480273AEB8}" destId="{D043E4F8-A0A8-4DD5-9A58-127ECE8AA0E9}" srcOrd="7" destOrd="0" presId="urn:microsoft.com/office/officeart/2008/layout/LinedList"/>
    <dgm:cxn modelId="{9695ACAB-340E-4DB6-AD71-5D7BAF213B82}" type="presParOf" srcId="{D043E4F8-A0A8-4DD5-9A58-127ECE8AA0E9}" destId="{E39D352E-BBE8-4F08-A3C8-DC6CADBE2606}" srcOrd="0" destOrd="0" presId="urn:microsoft.com/office/officeart/2008/layout/LinedList"/>
    <dgm:cxn modelId="{368D6701-BDF4-4C08-93A0-89DE6A4D91F3}" type="presParOf" srcId="{D043E4F8-A0A8-4DD5-9A58-127ECE8AA0E9}" destId="{DA9C8BBA-56AD-4162-ADB4-420361644DD8}" srcOrd="1" destOrd="0" presId="urn:microsoft.com/office/officeart/2008/layout/LinedList"/>
    <dgm:cxn modelId="{D87EA1A9-C9F5-4868-BEA0-E86BA6C8F605}" type="presParOf" srcId="{D043E4F8-A0A8-4DD5-9A58-127ECE8AA0E9}" destId="{ADA4E1A3-EB1E-4CC3-9B73-C4CF50671A98}" srcOrd="2" destOrd="0" presId="urn:microsoft.com/office/officeart/2008/layout/LinedList"/>
    <dgm:cxn modelId="{A03247E1-77C4-43FC-A71A-34F12BC305C4}" type="presParOf" srcId="{33E584C3-757D-4E71-AE04-7A480273AEB8}" destId="{BFBBB73B-C30F-4C02-B458-EEB3C11C835E}" srcOrd="8" destOrd="0" presId="urn:microsoft.com/office/officeart/2008/layout/LinedList"/>
    <dgm:cxn modelId="{96D6AFE3-E119-41A3-9B8D-E0C7FFB73B48}" type="presParOf" srcId="{33E584C3-757D-4E71-AE04-7A480273AEB8}" destId="{62A89C20-3FC6-4BFA-BCD7-A001A262047B}" srcOrd="9" destOrd="0" presId="urn:microsoft.com/office/officeart/2008/layout/LinedList"/>
    <dgm:cxn modelId="{D00951F8-F824-4935-AA90-9583466524E5}" type="presParOf" srcId="{1F612988-D59D-48F2-9511-5CE20ED120B6}" destId="{079F699E-EB53-431A-82CB-5343F7115A1C}" srcOrd="2" destOrd="0" presId="urn:microsoft.com/office/officeart/2008/layout/LinedList"/>
    <dgm:cxn modelId="{BD9C3D68-7EB4-4C93-9B03-B15D7EE6E323}" type="presParOf" srcId="{1F612988-D59D-48F2-9511-5CE20ED120B6}" destId="{BFC427F0-1333-4E50-B998-216ED90A403D}" srcOrd="3" destOrd="0" presId="urn:microsoft.com/office/officeart/2008/layout/LinedList"/>
    <dgm:cxn modelId="{EFD585F7-D27D-4F3E-963A-C87286FC1EBA}" type="presParOf" srcId="{BFC427F0-1333-4E50-B998-216ED90A403D}" destId="{D288881B-453F-480D-B522-1D52E4905845}" srcOrd="0" destOrd="0" presId="urn:microsoft.com/office/officeart/2008/layout/LinedList"/>
    <dgm:cxn modelId="{13697400-D3BF-4A1F-BE94-0ED2DE4420B5}" type="presParOf" srcId="{BFC427F0-1333-4E50-B998-216ED90A403D}" destId="{EB79A21D-B0AE-433D-BFEE-61C6756A930F}" srcOrd="1" destOrd="0" presId="urn:microsoft.com/office/officeart/2008/layout/LinedList"/>
    <dgm:cxn modelId="{C1260C08-394E-448E-9731-BB4A6F3A0973}" type="presParOf" srcId="{1F612988-D59D-48F2-9511-5CE20ED120B6}" destId="{200057EF-6D91-497A-9B08-814807EB2192}" srcOrd="4" destOrd="0" presId="urn:microsoft.com/office/officeart/2008/layout/LinedList"/>
    <dgm:cxn modelId="{92E4FC3D-4D81-4D5E-A4C8-FBB6DE7A1D4C}" type="presParOf" srcId="{1F612988-D59D-48F2-9511-5CE20ED120B6}" destId="{84929289-7EA8-4ED4-B3BB-6BA3084CB47F}" srcOrd="5" destOrd="0" presId="urn:microsoft.com/office/officeart/2008/layout/LinedList"/>
    <dgm:cxn modelId="{66D0F872-53AC-4C30-B0BD-ED98C208A58F}" type="presParOf" srcId="{84929289-7EA8-4ED4-B3BB-6BA3084CB47F}" destId="{166976A9-DD16-4FCD-B6F5-7E4CFA780E07}" srcOrd="0" destOrd="0" presId="urn:microsoft.com/office/officeart/2008/layout/LinedList"/>
    <dgm:cxn modelId="{B486A20B-7334-41FB-A8C3-509BA4B8DEB6}" type="presParOf" srcId="{84929289-7EA8-4ED4-B3BB-6BA3084CB47F}" destId="{42A361B0-BC49-448C-9DA1-7E1BA3AD9434}" srcOrd="1" destOrd="0" presId="urn:microsoft.com/office/officeart/2008/layout/LinedList"/>
    <dgm:cxn modelId="{A11148F0-8D70-4455-BE6C-FA802258DC4A}" type="presParOf" srcId="{42A361B0-BC49-448C-9DA1-7E1BA3AD9434}" destId="{3D97805D-E28A-4C81-9CB0-88C1F2C5A275}" srcOrd="0" destOrd="0" presId="urn:microsoft.com/office/officeart/2008/layout/LinedList"/>
    <dgm:cxn modelId="{A9DB05E1-F3EF-4E5D-BA0A-F4D1C8DDC2E3}" type="presParOf" srcId="{42A361B0-BC49-448C-9DA1-7E1BA3AD9434}" destId="{DF282611-FFE0-4EE0-9DA0-FAF402361E6F}" srcOrd="1" destOrd="0" presId="urn:microsoft.com/office/officeart/2008/layout/LinedList"/>
    <dgm:cxn modelId="{D3D45F5B-14D3-444D-A4C6-1B1F61DA28F0}" type="presParOf" srcId="{DF282611-FFE0-4EE0-9DA0-FAF402361E6F}" destId="{0978AAE0-A14F-4B48-833E-0D561267292F}" srcOrd="0" destOrd="0" presId="urn:microsoft.com/office/officeart/2008/layout/LinedList"/>
    <dgm:cxn modelId="{2B2A32E1-5073-431C-8268-AB30A3C930A9}" type="presParOf" srcId="{DF282611-FFE0-4EE0-9DA0-FAF402361E6F}" destId="{0DEDE583-E2C9-400F-B3A3-C862680BBC47}" srcOrd="1" destOrd="0" presId="urn:microsoft.com/office/officeart/2008/layout/LinedList"/>
    <dgm:cxn modelId="{2C462338-5C69-4468-9AE2-5ACB79365421}" type="presParOf" srcId="{DF282611-FFE0-4EE0-9DA0-FAF402361E6F}" destId="{BF9F18C1-A84E-407C-BC25-A451153CD355}" srcOrd="2" destOrd="0" presId="urn:microsoft.com/office/officeart/2008/layout/LinedList"/>
    <dgm:cxn modelId="{0BDAD9AE-2A9B-4A1B-B754-648D264F28B6}" type="presParOf" srcId="{42A361B0-BC49-448C-9DA1-7E1BA3AD9434}" destId="{25793448-9479-43B1-96F8-67CC385586A7}" srcOrd="2" destOrd="0" presId="urn:microsoft.com/office/officeart/2008/layout/LinedList"/>
    <dgm:cxn modelId="{B1123FA8-1B44-4509-B4B4-AE5FDC07D227}" type="presParOf" srcId="{42A361B0-BC49-448C-9DA1-7E1BA3AD9434}" destId="{259FFED6-0BFC-4DC1-9EB4-A12EB030AFD5}" srcOrd="3" destOrd="0" presId="urn:microsoft.com/office/officeart/2008/layout/LinedList"/>
    <dgm:cxn modelId="{4460C03C-BE75-447C-96AB-CA0C70213BBE}" type="presParOf" srcId="{1F612988-D59D-48F2-9511-5CE20ED120B6}" destId="{083F151A-CF14-4363-A433-BCC3C937CFE5}" srcOrd="6" destOrd="0" presId="urn:microsoft.com/office/officeart/2008/layout/LinedList"/>
    <dgm:cxn modelId="{09DDD642-4DCB-40DC-8641-4CDBD0F56216}" type="presParOf" srcId="{1F612988-D59D-48F2-9511-5CE20ED120B6}" destId="{575BA0B1-D8D0-43B0-BE1B-40309E71E47E}" srcOrd="7" destOrd="0" presId="urn:microsoft.com/office/officeart/2008/layout/LinedList"/>
    <dgm:cxn modelId="{38BF1D33-9860-4FF0-9AA3-9F0F216BF10A}" type="presParOf" srcId="{575BA0B1-D8D0-43B0-BE1B-40309E71E47E}" destId="{A9BBCFCA-EAB4-4B69-84A7-3D451CDFB5C6}" srcOrd="0" destOrd="0" presId="urn:microsoft.com/office/officeart/2008/layout/LinedList"/>
    <dgm:cxn modelId="{47B8D6E0-CDE9-428D-BE29-B58960046175}" type="presParOf" srcId="{575BA0B1-D8D0-43B0-BE1B-40309E71E47E}" destId="{DB18C771-D118-4B72-B887-2CDFD6D66909}" srcOrd="1" destOrd="0" presId="urn:microsoft.com/office/officeart/2008/layout/LinedList"/>
    <dgm:cxn modelId="{7F244EA5-8A63-4AF2-9AC4-419C07E9365E}" type="presParOf" srcId="{DB18C771-D118-4B72-B887-2CDFD6D66909}" destId="{0601A2A1-459F-499B-BFD4-24CA13EFB9ED}" srcOrd="0" destOrd="0" presId="urn:microsoft.com/office/officeart/2008/layout/LinedList"/>
    <dgm:cxn modelId="{AE56B367-8F7F-40B0-A3E6-C849CF8A01EC}" type="presParOf" srcId="{DB18C771-D118-4B72-B887-2CDFD6D66909}" destId="{1CDBF89F-AD34-4B6A-8FC2-EE505F632081}" srcOrd="1" destOrd="0" presId="urn:microsoft.com/office/officeart/2008/layout/LinedList"/>
    <dgm:cxn modelId="{7D9A917A-9F05-4FBB-95F5-66B6E68D2F2A}" type="presParOf" srcId="{1CDBF89F-AD34-4B6A-8FC2-EE505F632081}" destId="{7A00D520-8FCA-47EA-82FB-93FE0F0870D1}" srcOrd="0" destOrd="0" presId="urn:microsoft.com/office/officeart/2008/layout/LinedList"/>
    <dgm:cxn modelId="{B0D96013-1ACE-4419-A9F3-B8A7A6A11630}" type="presParOf" srcId="{1CDBF89F-AD34-4B6A-8FC2-EE505F632081}" destId="{ACB56127-2DF9-4697-B545-6C6A4EA1D64B}" srcOrd="1" destOrd="0" presId="urn:microsoft.com/office/officeart/2008/layout/LinedList"/>
    <dgm:cxn modelId="{EC129CF6-DAC9-4C94-988A-ADB1CC5A86C4}" type="presParOf" srcId="{1CDBF89F-AD34-4B6A-8FC2-EE505F632081}" destId="{91393763-99FC-4642-8688-FBFEE5B6BB59}" srcOrd="2" destOrd="0" presId="urn:microsoft.com/office/officeart/2008/layout/LinedList"/>
    <dgm:cxn modelId="{B3973F8D-ADCC-43E6-AA7A-091C17F46B8F}" type="presParOf" srcId="{DB18C771-D118-4B72-B887-2CDFD6D66909}" destId="{607880E0-A462-4943-A987-DF429DDACAD1}" srcOrd="2" destOrd="0" presId="urn:microsoft.com/office/officeart/2008/layout/LinedList"/>
    <dgm:cxn modelId="{D5D735D5-475D-4598-9A5B-2B3CE1226AA5}" type="presParOf" srcId="{DB18C771-D118-4B72-B887-2CDFD6D66909}" destId="{60863B36-3702-40E6-A90C-9EF127EA5CA0}" srcOrd="3"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1CFF8F9-1615-4B64-958A-EC3043D15471}"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en-US"/>
        </a:p>
      </dgm:t>
    </dgm:pt>
    <dgm:pt modelId="{3AF51370-378C-43C1-BAA2-5856767E1779}">
      <dgm:prSet phldrT="[Text]" custT="1"/>
      <dgm:spPr/>
      <dgm:t>
        <a:bodyPr anchor="ctr"/>
        <a:lstStyle/>
        <a:p>
          <a:r>
            <a:rPr lang="en-US" sz="3200" dirty="0"/>
            <a:t>Fall</a:t>
          </a:r>
        </a:p>
      </dgm:t>
    </dgm:pt>
    <dgm:pt modelId="{3D89948D-C6BB-4FF1-8FD0-F3A57EBEBAE1}" type="parTrans" cxnId="{69481905-F778-4CFD-B8B1-BC04E60D9BCB}">
      <dgm:prSet/>
      <dgm:spPr/>
      <dgm:t>
        <a:bodyPr/>
        <a:lstStyle/>
        <a:p>
          <a:endParaRPr lang="en-US"/>
        </a:p>
      </dgm:t>
    </dgm:pt>
    <dgm:pt modelId="{64C9F5CC-9720-4919-B548-5B92AA786B5F}" type="sibTrans" cxnId="{69481905-F778-4CFD-B8B1-BC04E60D9BCB}">
      <dgm:prSet/>
      <dgm:spPr/>
      <dgm:t>
        <a:bodyPr/>
        <a:lstStyle/>
        <a:p>
          <a:endParaRPr lang="en-US"/>
        </a:p>
      </dgm:t>
    </dgm:pt>
    <dgm:pt modelId="{900D4250-18E1-4FEE-9F7F-A26CAA62B678}">
      <dgm:prSet phldrT="[Text]" custT="1"/>
      <dgm:spPr>
        <a:solidFill>
          <a:schemeClr val="accent1">
            <a:lumMod val="75000"/>
          </a:schemeClr>
        </a:solidFill>
      </dgm:spPr>
      <dgm:t>
        <a:bodyPr/>
        <a:lstStyle/>
        <a:p>
          <a:r>
            <a:rPr lang="en-US" sz="3200" dirty="0"/>
            <a:t>Spring</a:t>
          </a:r>
        </a:p>
      </dgm:t>
    </dgm:pt>
    <dgm:pt modelId="{84DAAAD7-98FE-4D84-A6C2-8B0959AFBD17}" type="parTrans" cxnId="{B0617B10-640B-4979-8824-DAABC207B99C}">
      <dgm:prSet/>
      <dgm:spPr/>
      <dgm:t>
        <a:bodyPr/>
        <a:lstStyle/>
        <a:p>
          <a:endParaRPr lang="en-US"/>
        </a:p>
      </dgm:t>
    </dgm:pt>
    <dgm:pt modelId="{C012CD37-8916-4F11-A862-3D187D108FEB}" type="sibTrans" cxnId="{B0617B10-640B-4979-8824-DAABC207B99C}">
      <dgm:prSet/>
      <dgm:spPr/>
      <dgm:t>
        <a:bodyPr/>
        <a:lstStyle/>
        <a:p>
          <a:endParaRPr lang="en-US"/>
        </a:p>
      </dgm:t>
    </dgm:pt>
    <dgm:pt modelId="{8421E424-1C9A-4F4F-A34C-E2DA4D1F6500}">
      <dgm:prSet phldrT="[Text]"/>
      <dgm:spPr/>
      <dgm:t>
        <a:bodyPr anchor="ctr"/>
        <a:lstStyle/>
        <a:p>
          <a:r>
            <a:rPr lang="en-US" dirty="0"/>
            <a:t>5 month TIP starts in July</a:t>
          </a:r>
        </a:p>
      </dgm:t>
    </dgm:pt>
    <dgm:pt modelId="{DD15B5A0-F275-4242-B4EA-1C8CF0361BAA}" type="parTrans" cxnId="{801FA5D2-0D6A-4845-AF19-9EC6FA3D3AF2}">
      <dgm:prSet/>
      <dgm:spPr/>
      <dgm:t>
        <a:bodyPr/>
        <a:lstStyle/>
        <a:p>
          <a:endParaRPr lang="en-US"/>
        </a:p>
      </dgm:t>
    </dgm:pt>
    <dgm:pt modelId="{FC681DA6-7CCE-4A4D-9BFD-B2F3B316B683}" type="sibTrans" cxnId="{801FA5D2-0D6A-4845-AF19-9EC6FA3D3AF2}">
      <dgm:prSet/>
      <dgm:spPr/>
      <dgm:t>
        <a:bodyPr/>
        <a:lstStyle/>
        <a:p>
          <a:endParaRPr lang="en-US"/>
        </a:p>
      </dgm:t>
    </dgm:pt>
    <dgm:pt modelId="{5A29E529-E453-4771-AD9E-8C50D87359C2}">
      <dgm:prSet phldrT="[Text]"/>
      <dgm:spPr/>
      <dgm:t>
        <a:bodyPr anchor="ctr"/>
        <a:lstStyle/>
        <a:p>
          <a:r>
            <a:rPr lang="en-US" dirty="0"/>
            <a:t>4 month TIP starts in August</a:t>
          </a:r>
        </a:p>
      </dgm:t>
    </dgm:pt>
    <dgm:pt modelId="{18A1A508-B693-4EE4-87E8-EFFED5126858}" type="parTrans" cxnId="{A6E0B425-A788-4EF3-AC83-162206E9A250}">
      <dgm:prSet/>
      <dgm:spPr/>
      <dgm:t>
        <a:bodyPr/>
        <a:lstStyle/>
        <a:p>
          <a:endParaRPr lang="en-US"/>
        </a:p>
      </dgm:t>
    </dgm:pt>
    <dgm:pt modelId="{0FE3671C-5F3D-4292-AFC3-D798AEDFBA36}" type="sibTrans" cxnId="{A6E0B425-A788-4EF3-AC83-162206E9A250}">
      <dgm:prSet/>
      <dgm:spPr/>
      <dgm:t>
        <a:bodyPr/>
        <a:lstStyle/>
        <a:p>
          <a:endParaRPr lang="en-US"/>
        </a:p>
      </dgm:t>
    </dgm:pt>
    <dgm:pt modelId="{590E0692-2AC5-47BE-B842-195182BBEB54}">
      <dgm:prSet phldrT="[Text]"/>
      <dgm:spPr/>
      <dgm:t>
        <a:bodyPr anchor="ctr"/>
        <a:lstStyle/>
        <a:p>
          <a:r>
            <a:rPr lang="en-US" dirty="0"/>
            <a:t>5 month TIP starts in December</a:t>
          </a:r>
        </a:p>
      </dgm:t>
    </dgm:pt>
    <dgm:pt modelId="{554586E5-C39C-4279-A5CC-8C0B2961E8E9}" type="parTrans" cxnId="{F390E446-587F-4BB7-A11E-BABB98620E43}">
      <dgm:prSet/>
      <dgm:spPr/>
      <dgm:t>
        <a:bodyPr/>
        <a:lstStyle/>
        <a:p>
          <a:endParaRPr lang="en-US"/>
        </a:p>
      </dgm:t>
    </dgm:pt>
    <dgm:pt modelId="{ECF50FBB-68E2-4528-AD71-7B0C5A1D9E94}" type="sibTrans" cxnId="{F390E446-587F-4BB7-A11E-BABB98620E43}">
      <dgm:prSet/>
      <dgm:spPr/>
      <dgm:t>
        <a:bodyPr/>
        <a:lstStyle/>
        <a:p>
          <a:endParaRPr lang="en-US"/>
        </a:p>
      </dgm:t>
    </dgm:pt>
    <dgm:pt modelId="{941503CD-C155-4E62-9CAC-EF4EE9A1B1F2}">
      <dgm:prSet phldrT="[Text]"/>
      <dgm:spPr/>
      <dgm:t>
        <a:bodyPr anchor="ctr"/>
        <a:lstStyle/>
        <a:p>
          <a:r>
            <a:rPr lang="en-US" dirty="0"/>
            <a:t>4 month TIP starts in January</a:t>
          </a:r>
        </a:p>
      </dgm:t>
    </dgm:pt>
    <dgm:pt modelId="{80B733F1-555F-44D6-92DD-306641308602}" type="parTrans" cxnId="{27C99F02-707A-4F0C-B69F-42D1FEC4F950}">
      <dgm:prSet/>
      <dgm:spPr/>
      <dgm:t>
        <a:bodyPr/>
        <a:lstStyle/>
        <a:p>
          <a:endParaRPr lang="en-US"/>
        </a:p>
      </dgm:t>
    </dgm:pt>
    <dgm:pt modelId="{7F45C12B-7310-4289-A303-038B669A02A8}" type="sibTrans" cxnId="{27C99F02-707A-4F0C-B69F-42D1FEC4F950}">
      <dgm:prSet/>
      <dgm:spPr/>
      <dgm:t>
        <a:bodyPr/>
        <a:lstStyle/>
        <a:p>
          <a:endParaRPr lang="en-US"/>
        </a:p>
      </dgm:t>
    </dgm:pt>
    <dgm:pt modelId="{17B70016-81A0-4C3E-8D10-CF8E205A8CFC}" type="pres">
      <dgm:prSet presAssocID="{C1CFF8F9-1615-4B64-958A-EC3043D15471}" presName="Name0" presStyleCnt="0">
        <dgm:presLayoutVars>
          <dgm:dir/>
          <dgm:animLvl val="lvl"/>
          <dgm:resizeHandles/>
        </dgm:presLayoutVars>
      </dgm:prSet>
      <dgm:spPr/>
    </dgm:pt>
    <dgm:pt modelId="{EFC54174-00E4-4A69-9F19-8E256D809C80}" type="pres">
      <dgm:prSet presAssocID="{3AF51370-378C-43C1-BAA2-5856767E1779}" presName="linNode" presStyleCnt="0"/>
      <dgm:spPr/>
    </dgm:pt>
    <dgm:pt modelId="{B8791D26-F991-426E-A409-B57ED80E8EB1}" type="pres">
      <dgm:prSet presAssocID="{3AF51370-378C-43C1-BAA2-5856767E1779}" presName="parentShp" presStyleLbl="node1" presStyleIdx="0" presStyleCnt="2" custScaleX="98557" custScaleY="29606">
        <dgm:presLayoutVars>
          <dgm:bulletEnabled val="1"/>
        </dgm:presLayoutVars>
      </dgm:prSet>
      <dgm:spPr/>
    </dgm:pt>
    <dgm:pt modelId="{C3C9DA30-1E33-4B82-B894-60CB49DCE393}" type="pres">
      <dgm:prSet presAssocID="{3AF51370-378C-43C1-BAA2-5856767E1779}" presName="childShp" presStyleLbl="bgAccFollowNode1" presStyleIdx="0" presStyleCnt="2" custScaleY="31020">
        <dgm:presLayoutVars>
          <dgm:bulletEnabled val="1"/>
        </dgm:presLayoutVars>
      </dgm:prSet>
      <dgm:spPr/>
    </dgm:pt>
    <dgm:pt modelId="{A3135053-029B-40FF-8569-9F2300E6FDC0}" type="pres">
      <dgm:prSet presAssocID="{64C9F5CC-9720-4919-B548-5B92AA786B5F}" presName="spacing" presStyleCnt="0"/>
      <dgm:spPr/>
    </dgm:pt>
    <dgm:pt modelId="{F6D8C81F-7664-4AE1-BFC7-3757E9DD3124}" type="pres">
      <dgm:prSet presAssocID="{900D4250-18E1-4FEE-9F7F-A26CAA62B678}" presName="linNode" presStyleCnt="0"/>
      <dgm:spPr/>
    </dgm:pt>
    <dgm:pt modelId="{34DBA3AD-62E4-48FA-944B-2216411B9946}" type="pres">
      <dgm:prSet presAssocID="{900D4250-18E1-4FEE-9F7F-A26CAA62B678}" presName="parentShp" presStyleLbl="node1" presStyleIdx="1" presStyleCnt="2" custScaleY="29059" custLinFactNeighborX="579" custLinFactNeighborY="-11840">
        <dgm:presLayoutVars>
          <dgm:bulletEnabled val="1"/>
        </dgm:presLayoutVars>
      </dgm:prSet>
      <dgm:spPr/>
    </dgm:pt>
    <dgm:pt modelId="{796318A3-8D9D-481D-AC44-B337179F7FE1}" type="pres">
      <dgm:prSet presAssocID="{900D4250-18E1-4FEE-9F7F-A26CAA62B678}" presName="childShp" presStyleLbl="bgAccFollowNode1" presStyleIdx="1" presStyleCnt="2" custScaleY="32845" custLinFactNeighborX="0" custLinFactNeighborY="-12355">
        <dgm:presLayoutVars>
          <dgm:bulletEnabled val="1"/>
        </dgm:presLayoutVars>
      </dgm:prSet>
      <dgm:spPr/>
    </dgm:pt>
  </dgm:ptLst>
  <dgm:cxnLst>
    <dgm:cxn modelId="{27C99F02-707A-4F0C-B69F-42D1FEC4F950}" srcId="{900D4250-18E1-4FEE-9F7F-A26CAA62B678}" destId="{941503CD-C155-4E62-9CAC-EF4EE9A1B1F2}" srcOrd="1" destOrd="0" parTransId="{80B733F1-555F-44D6-92DD-306641308602}" sibTransId="{7F45C12B-7310-4289-A303-038B669A02A8}"/>
    <dgm:cxn modelId="{69481905-F778-4CFD-B8B1-BC04E60D9BCB}" srcId="{C1CFF8F9-1615-4B64-958A-EC3043D15471}" destId="{3AF51370-378C-43C1-BAA2-5856767E1779}" srcOrd="0" destOrd="0" parTransId="{3D89948D-C6BB-4FF1-8FD0-F3A57EBEBAE1}" sibTransId="{64C9F5CC-9720-4919-B548-5B92AA786B5F}"/>
    <dgm:cxn modelId="{14D0D20D-CFE8-49DE-AA47-FCDB9A1D80C4}" type="presOf" srcId="{900D4250-18E1-4FEE-9F7F-A26CAA62B678}" destId="{34DBA3AD-62E4-48FA-944B-2216411B9946}" srcOrd="0" destOrd="0" presId="urn:microsoft.com/office/officeart/2005/8/layout/vList6"/>
    <dgm:cxn modelId="{B0617B10-640B-4979-8824-DAABC207B99C}" srcId="{C1CFF8F9-1615-4B64-958A-EC3043D15471}" destId="{900D4250-18E1-4FEE-9F7F-A26CAA62B678}" srcOrd="1" destOrd="0" parTransId="{84DAAAD7-98FE-4D84-A6C2-8B0959AFBD17}" sibTransId="{C012CD37-8916-4F11-A862-3D187D108FEB}"/>
    <dgm:cxn modelId="{2DC62C14-E9E3-49A2-A229-D060CCBD5716}" type="presOf" srcId="{8421E424-1C9A-4F4F-A34C-E2DA4D1F6500}" destId="{C3C9DA30-1E33-4B82-B894-60CB49DCE393}" srcOrd="0" destOrd="0" presId="urn:microsoft.com/office/officeart/2005/8/layout/vList6"/>
    <dgm:cxn modelId="{A6E0B425-A788-4EF3-AC83-162206E9A250}" srcId="{3AF51370-378C-43C1-BAA2-5856767E1779}" destId="{5A29E529-E453-4771-AD9E-8C50D87359C2}" srcOrd="1" destOrd="0" parTransId="{18A1A508-B693-4EE4-87E8-EFFED5126858}" sibTransId="{0FE3671C-5F3D-4292-AFC3-D798AEDFBA36}"/>
    <dgm:cxn modelId="{4316CA38-109A-44B4-B02A-52C4EAFEB752}" type="presOf" srcId="{C1CFF8F9-1615-4B64-958A-EC3043D15471}" destId="{17B70016-81A0-4C3E-8D10-CF8E205A8CFC}" srcOrd="0" destOrd="0" presId="urn:microsoft.com/office/officeart/2005/8/layout/vList6"/>
    <dgm:cxn modelId="{D306D940-B9E8-4C1E-8E6B-431AD89906FC}" type="presOf" srcId="{941503CD-C155-4E62-9CAC-EF4EE9A1B1F2}" destId="{796318A3-8D9D-481D-AC44-B337179F7FE1}" srcOrd="0" destOrd="1" presId="urn:microsoft.com/office/officeart/2005/8/layout/vList6"/>
    <dgm:cxn modelId="{F390E446-587F-4BB7-A11E-BABB98620E43}" srcId="{900D4250-18E1-4FEE-9F7F-A26CAA62B678}" destId="{590E0692-2AC5-47BE-B842-195182BBEB54}" srcOrd="0" destOrd="0" parTransId="{554586E5-C39C-4279-A5CC-8C0B2961E8E9}" sibTransId="{ECF50FBB-68E2-4528-AD71-7B0C5A1D9E94}"/>
    <dgm:cxn modelId="{CFC51959-82DD-4EAC-80C2-A9637CA1A670}" type="presOf" srcId="{3AF51370-378C-43C1-BAA2-5856767E1779}" destId="{B8791D26-F991-426E-A409-B57ED80E8EB1}" srcOrd="0" destOrd="0" presId="urn:microsoft.com/office/officeart/2005/8/layout/vList6"/>
    <dgm:cxn modelId="{A2610396-5785-46CB-AF0B-CF40E22A838D}" type="presOf" srcId="{590E0692-2AC5-47BE-B842-195182BBEB54}" destId="{796318A3-8D9D-481D-AC44-B337179F7FE1}" srcOrd="0" destOrd="0" presId="urn:microsoft.com/office/officeart/2005/8/layout/vList6"/>
    <dgm:cxn modelId="{4DB79CAE-66DE-44C5-A162-C507980C1093}" type="presOf" srcId="{5A29E529-E453-4771-AD9E-8C50D87359C2}" destId="{C3C9DA30-1E33-4B82-B894-60CB49DCE393}" srcOrd="0" destOrd="1" presId="urn:microsoft.com/office/officeart/2005/8/layout/vList6"/>
    <dgm:cxn modelId="{801FA5D2-0D6A-4845-AF19-9EC6FA3D3AF2}" srcId="{3AF51370-378C-43C1-BAA2-5856767E1779}" destId="{8421E424-1C9A-4F4F-A34C-E2DA4D1F6500}" srcOrd="0" destOrd="0" parTransId="{DD15B5A0-F275-4242-B4EA-1C8CF0361BAA}" sibTransId="{FC681DA6-7CCE-4A4D-9BFD-B2F3B316B683}"/>
    <dgm:cxn modelId="{52D02E28-FFA2-4A18-9850-F1EF7F27CBAB}" type="presParOf" srcId="{17B70016-81A0-4C3E-8D10-CF8E205A8CFC}" destId="{EFC54174-00E4-4A69-9F19-8E256D809C80}" srcOrd="0" destOrd="0" presId="urn:microsoft.com/office/officeart/2005/8/layout/vList6"/>
    <dgm:cxn modelId="{C93A895F-7EE9-4DAF-B4C0-1D789EEB93FC}" type="presParOf" srcId="{EFC54174-00E4-4A69-9F19-8E256D809C80}" destId="{B8791D26-F991-426E-A409-B57ED80E8EB1}" srcOrd="0" destOrd="0" presId="urn:microsoft.com/office/officeart/2005/8/layout/vList6"/>
    <dgm:cxn modelId="{24B006CA-BC73-4FFB-A0F9-777B595CFECF}" type="presParOf" srcId="{EFC54174-00E4-4A69-9F19-8E256D809C80}" destId="{C3C9DA30-1E33-4B82-B894-60CB49DCE393}" srcOrd="1" destOrd="0" presId="urn:microsoft.com/office/officeart/2005/8/layout/vList6"/>
    <dgm:cxn modelId="{7074DE05-98AA-4CB4-8432-4F39FA40AA37}" type="presParOf" srcId="{17B70016-81A0-4C3E-8D10-CF8E205A8CFC}" destId="{A3135053-029B-40FF-8569-9F2300E6FDC0}" srcOrd="1" destOrd="0" presId="urn:microsoft.com/office/officeart/2005/8/layout/vList6"/>
    <dgm:cxn modelId="{2D208C20-9701-495A-AA20-91EAA23C12E4}" type="presParOf" srcId="{17B70016-81A0-4C3E-8D10-CF8E205A8CFC}" destId="{F6D8C81F-7664-4AE1-BFC7-3757E9DD3124}" srcOrd="2" destOrd="0" presId="urn:microsoft.com/office/officeart/2005/8/layout/vList6"/>
    <dgm:cxn modelId="{1F1DF6AF-3882-49BF-8BB8-69A7CC4982DC}" type="presParOf" srcId="{F6D8C81F-7664-4AE1-BFC7-3757E9DD3124}" destId="{34DBA3AD-62E4-48FA-944B-2216411B9946}" srcOrd="0" destOrd="0" presId="urn:microsoft.com/office/officeart/2005/8/layout/vList6"/>
    <dgm:cxn modelId="{1F275BD8-DEF5-466C-B4CD-4666BEE30002}" type="presParOf" srcId="{F6D8C81F-7664-4AE1-BFC7-3757E9DD3124}" destId="{796318A3-8D9D-481D-AC44-B337179F7FE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DF834E-8469-4639-86DA-82D2889A8D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C07832-D90F-4377-A9C1-A6A215B9017C}">
      <dgm:prSet phldrT="[Text]"/>
      <dgm:spPr/>
      <dgm:t>
        <a:bodyPr/>
        <a:lstStyle/>
        <a:p>
          <a:r>
            <a:rPr lang="en-US" dirty="0"/>
            <a:t>Official Transcripts</a:t>
          </a:r>
        </a:p>
      </dgm:t>
    </dgm:pt>
    <dgm:pt modelId="{3983EA8E-8D5D-480D-BE58-E508A6C967EE}" type="parTrans" cxnId="{5BAE50A9-EAE0-4351-B721-ED0B46D89ECD}">
      <dgm:prSet/>
      <dgm:spPr/>
      <dgm:t>
        <a:bodyPr/>
        <a:lstStyle/>
        <a:p>
          <a:endParaRPr lang="en-US"/>
        </a:p>
      </dgm:t>
    </dgm:pt>
    <dgm:pt modelId="{8509D627-CE58-4A70-B817-1333167A1549}" type="sibTrans" cxnId="{5BAE50A9-EAE0-4351-B721-ED0B46D89ECD}">
      <dgm:prSet/>
      <dgm:spPr/>
      <dgm:t>
        <a:bodyPr/>
        <a:lstStyle/>
        <a:p>
          <a:endParaRPr lang="en-US"/>
        </a:p>
      </dgm:t>
    </dgm:pt>
    <dgm:pt modelId="{FC6F4287-59CE-4F26-A29F-A9B1865F17D4}">
      <dgm:prSet phldrT="[Text]"/>
      <dgm:spPr>
        <a:solidFill>
          <a:schemeClr val="accent2">
            <a:lumMod val="75000"/>
          </a:schemeClr>
        </a:solidFill>
      </dgm:spPr>
      <dgm:t>
        <a:bodyPr/>
        <a:lstStyle/>
        <a:p>
          <a:r>
            <a:rPr lang="en-US" dirty="0"/>
            <a:t>Enrollment Verifications</a:t>
          </a:r>
        </a:p>
      </dgm:t>
    </dgm:pt>
    <dgm:pt modelId="{84C9E100-C7FB-4D56-8E16-01B76F8841F2}" type="parTrans" cxnId="{C604755B-73CB-4A98-8CA3-E559B598E58E}">
      <dgm:prSet/>
      <dgm:spPr/>
      <dgm:t>
        <a:bodyPr/>
        <a:lstStyle/>
        <a:p>
          <a:endParaRPr lang="en-US"/>
        </a:p>
      </dgm:t>
    </dgm:pt>
    <dgm:pt modelId="{4615DFC0-9577-4E2A-9BB1-F388352FD1E1}" type="sibTrans" cxnId="{C604755B-73CB-4A98-8CA3-E559B598E58E}">
      <dgm:prSet/>
      <dgm:spPr/>
      <dgm:t>
        <a:bodyPr/>
        <a:lstStyle/>
        <a:p>
          <a:endParaRPr lang="en-US"/>
        </a:p>
      </dgm:t>
    </dgm:pt>
    <dgm:pt modelId="{FDF0A81B-4A6F-40EF-88C5-B65AD4A8D678}">
      <dgm:prSet phldrT="[Text]"/>
      <dgm:spPr/>
      <dgm:t>
        <a:bodyPr/>
        <a:lstStyle/>
        <a:p>
          <a:r>
            <a:rPr lang="en-US" dirty="0"/>
            <a:t>Free</a:t>
          </a:r>
        </a:p>
      </dgm:t>
    </dgm:pt>
    <dgm:pt modelId="{21F065C3-3E1B-403B-BA2C-7C121ABC7F7A}" type="parTrans" cxnId="{9AF5A180-E732-442D-A1C5-69F0C9065E0D}">
      <dgm:prSet/>
      <dgm:spPr/>
      <dgm:t>
        <a:bodyPr/>
        <a:lstStyle/>
        <a:p>
          <a:endParaRPr lang="en-US"/>
        </a:p>
      </dgm:t>
    </dgm:pt>
    <dgm:pt modelId="{49B3C9F0-AA19-422D-BF5B-DC9D4945A8AA}" type="sibTrans" cxnId="{9AF5A180-E732-442D-A1C5-69F0C9065E0D}">
      <dgm:prSet/>
      <dgm:spPr/>
      <dgm:t>
        <a:bodyPr/>
        <a:lstStyle/>
        <a:p>
          <a:endParaRPr lang="en-US"/>
        </a:p>
      </dgm:t>
    </dgm:pt>
    <dgm:pt modelId="{A158F97D-6141-4CFE-92E4-EF231D7FB22C}">
      <dgm:prSet phldrT="[Text]"/>
      <dgm:spPr/>
      <dgm:t>
        <a:bodyPr/>
        <a:lstStyle/>
        <a:p>
          <a:r>
            <a:rPr lang="en-US" dirty="0"/>
            <a:t>Paper-Processed next Business day</a:t>
          </a:r>
        </a:p>
      </dgm:t>
    </dgm:pt>
    <dgm:pt modelId="{304DC9A3-90DB-4CCE-AC96-541B18D99032}" type="parTrans" cxnId="{349D798D-9EC1-4718-A3E5-711A3E5AF597}">
      <dgm:prSet/>
      <dgm:spPr/>
      <dgm:t>
        <a:bodyPr/>
        <a:lstStyle/>
        <a:p>
          <a:endParaRPr lang="en-US"/>
        </a:p>
      </dgm:t>
    </dgm:pt>
    <dgm:pt modelId="{4EF1E1BC-9271-4A33-A902-F75DD04531ED}" type="sibTrans" cxnId="{349D798D-9EC1-4718-A3E5-711A3E5AF597}">
      <dgm:prSet/>
      <dgm:spPr/>
      <dgm:t>
        <a:bodyPr/>
        <a:lstStyle/>
        <a:p>
          <a:endParaRPr lang="en-US"/>
        </a:p>
      </dgm:t>
    </dgm:pt>
    <dgm:pt modelId="{E2064F84-462A-4E52-ABE0-9ED6247195AA}">
      <dgm:prSet phldrT="[Text]"/>
      <dgm:spPr/>
      <dgm:t>
        <a:bodyPr/>
        <a:lstStyle/>
        <a:p>
          <a:r>
            <a:rPr lang="en-US" dirty="0"/>
            <a:t>Also available through WP Connect, linking to the National Student Clearinghouse</a:t>
          </a:r>
        </a:p>
      </dgm:t>
    </dgm:pt>
    <dgm:pt modelId="{0C083F82-2682-4F30-B7FA-715711E612D3}" type="parTrans" cxnId="{C80EF80C-F4E6-46C1-9389-C2AEA0C69524}">
      <dgm:prSet/>
      <dgm:spPr/>
      <dgm:t>
        <a:bodyPr/>
        <a:lstStyle/>
        <a:p>
          <a:endParaRPr lang="en-US"/>
        </a:p>
      </dgm:t>
    </dgm:pt>
    <dgm:pt modelId="{BF8914F7-2A72-4228-8E85-B29F6797C7E4}" type="sibTrans" cxnId="{C80EF80C-F4E6-46C1-9389-C2AEA0C69524}">
      <dgm:prSet/>
      <dgm:spPr/>
      <dgm:t>
        <a:bodyPr/>
        <a:lstStyle/>
        <a:p>
          <a:endParaRPr lang="en-US"/>
        </a:p>
      </dgm:t>
    </dgm:pt>
    <dgm:pt modelId="{C01942B0-F1DF-4DE0-8A59-56DB186D1CAA}">
      <dgm:prSet phldrT="[Text]"/>
      <dgm:spPr/>
      <dgm:t>
        <a:bodyPr/>
        <a:lstStyle/>
        <a:p>
          <a:r>
            <a:rPr lang="en-US" dirty="0"/>
            <a:t>Electronic transcripts- Same day </a:t>
          </a:r>
        </a:p>
      </dgm:t>
    </dgm:pt>
    <dgm:pt modelId="{C44A8DCB-4DA7-49FD-8ACF-412DEC814452}" type="parTrans" cxnId="{0EB8FA13-D495-4688-9C3F-2AE35654397B}">
      <dgm:prSet/>
      <dgm:spPr/>
      <dgm:t>
        <a:bodyPr/>
        <a:lstStyle/>
        <a:p>
          <a:endParaRPr lang="en-US"/>
        </a:p>
      </dgm:t>
    </dgm:pt>
    <dgm:pt modelId="{55389C3F-4FFE-4F2D-9E71-0F6A348540A0}" type="sibTrans" cxnId="{0EB8FA13-D495-4688-9C3F-2AE35654397B}">
      <dgm:prSet/>
      <dgm:spPr/>
      <dgm:t>
        <a:bodyPr/>
        <a:lstStyle/>
        <a:p>
          <a:endParaRPr lang="en-US"/>
        </a:p>
      </dgm:t>
    </dgm:pt>
    <dgm:pt modelId="{CCFE12F4-4358-4425-88DF-F5F2184BDB35}">
      <dgm:prSet phldrT="[Text]"/>
      <dgm:spPr/>
      <dgm:t>
        <a:bodyPr/>
        <a:lstStyle/>
        <a:p>
          <a:r>
            <a:rPr lang="en-US" dirty="0"/>
            <a:t>$10.00 fee</a:t>
          </a:r>
        </a:p>
      </dgm:t>
    </dgm:pt>
    <dgm:pt modelId="{C0AB60F3-2358-4736-A1CD-451790FA0914}" type="sibTrans" cxnId="{23B6AB11-6D14-4082-AE4B-E7D985AEF289}">
      <dgm:prSet/>
      <dgm:spPr/>
      <dgm:t>
        <a:bodyPr/>
        <a:lstStyle/>
        <a:p>
          <a:endParaRPr lang="en-US"/>
        </a:p>
      </dgm:t>
    </dgm:pt>
    <dgm:pt modelId="{632D0C52-54ED-4338-BB9F-22997E627D19}" type="parTrans" cxnId="{23B6AB11-6D14-4082-AE4B-E7D985AEF289}">
      <dgm:prSet/>
      <dgm:spPr/>
      <dgm:t>
        <a:bodyPr/>
        <a:lstStyle/>
        <a:p>
          <a:endParaRPr lang="en-US"/>
        </a:p>
      </dgm:t>
    </dgm:pt>
    <dgm:pt modelId="{1B3E2530-D721-421B-9BE1-71C09473D503}" type="pres">
      <dgm:prSet presAssocID="{73DF834E-8469-4639-86DA-82D2889A8D54}" presName="linear" presStyleCnt="0">
        <dgm:presLayoutVars>
          <dgm:animLvl val="lvl"/>
          <dgm:resizeHandles val="exact"/>
        </dgm:presLayoutVars>
      </dgm:prSet>
      <dgm:spPr/>
    </dgm:pt>
    <dgm:pt modelId="{2A6FC75D-E630-44ED-ADC4-28B63453444C}" type="pres">
      <dgm:prSet presAssocID="{E4C07832-D90F-4377-A9C1-A6A215B9017C}" presName="parentText" presStyleLbl="node1" presStyleIdx="0" presStyleCnt="2">
        <dgm:presLayoutVars>
          <dgm:chMax val="0"/>
          <dgm:bulletEnabled val="1"/>
        </dgm:presLayoutVars>
      </dgm:prSet>
      <dgm:spPr/>
    </dgm:pt>
    <dgm:pt modelId="{5CF2A238-A0DD-4507-B6B2-59C66BC19F20}" type="pres">
      <dgm:prSet presAssocID="{E4C07832-D90F-4377-A9C1-A6A215B9017C}" presName="childText" presStyleLbl="revTx" presStyleIdx="0" presStyleCnt="2">
        <dgm:presLayoutVars>
          <dgm:bulletEnabled val="1"/>
        </dgm:presLayoutVars>
      </dgm:prSet>
      <dgm:spPr/>
    </dgm:pt>
    <dgm:pt modelId="{94C048E4-9D9C-4D34-BF45-2C3D5DAD3AF4}" type="pres">
      <dgm:prSet presAssocID="{FC6F4287-59CE-4F26-A29F-A9B1865F17D4}" presName="parentText" presStyleLbl="node1" presStyleIdx="1" presStyleCnt="2">
        <dgm:presLayoutVars>
          <dgm:chMax val="0"/>
          <dgm:bulletEnabled val="1"/>
        </dgm:presLayoutVars>
      </dgm:prSet>
      <dgm:spPr/>
    </dgm:pt>
    <dgm:pt modelId="{95B208BF-81E8-42EA-8843-C1D2C68D201F}" type="pres">
      <dgm:prSet presAssocID="{FC6F4287-59CE-4F26-A29F-A9B1865F17D4}" presName="childText" presStyleLbl="revTx" presStyleIdx="1" presStyleCnt="2">
        <dgm:presLayoutVars>
          <dgm:bulletEnabled val="1"/>
        </dgm:presLayoutVars>
      </dgm:prSet>
      <dgm:spPr/>
    </dgm:pt>
  </dgm:ptLst>
  <dgm:cxnLst>
    <dgm:cxn modelId="{C80EF80C-F4E6-46C1-9389-C2AEA0C69524}" srcId="{FC6F4287-59CE-4F26-A29F-A9B1865F17D4}" destId="{E2064F84-462A-4E52-ABE0-9ED6247195AA}" srcOrd="1" destOrd="0" parTransId="{0C083F82-2682-4F30-B7FA-715711E612D3}" sibTransId="{BF8914F7-2A72-4228-8E85-B29F6797C7E4}"/>
    <dgm:cxn modelId="{23B6AB11-6D14-4082-AE4B-E7D985AEF289}" srcId="{E4C07832-D90F-4377-A9C1-A6A215B9017C}" destId="{CCFE12F4-4358-4425-88DF-F5F2184BDB35}" srcOrd="0" destOrd="0" parTransId="{632D0C52-54ED-4338-BB9F-22997E627D19}" sibTransId="{C0AB60F3-2358-4736-A1CD-451790FA0914}"/>
    <dgm:cxn modelId="{0EB8FA13-D495-4688-9C3F-2AE35654397B}" srcId="{E4C07832-D90F-4377-A9C1-A6A215B9017C}" destId="{C01942B0-F1DF-4DE0-8A59-56DB186D1CAA}" srcOrd="2" destOrd="0" parTransId="{C44A8DCB-4DA7-49FD-8ACF-412DEC814452}" sibTransId="{55389C3F-4FFE-4F2D-9E71-0F6A348540A0}"/>
    <dgm:cxn modelId="{C604755B-73CB-4A98-8CA3-E559B598E58E}" srcId="{73DF834E-8469-4639-86DA-82D2889A8D54}" destId="{FC6F4287-59CE-4F26-A29F-A9B1865F17D4}" srcOrd="1" destOrd="0" parTransId="{84C9E100-C7FB-4D56-8E16-01B76F8841F2}" sibTransId="{4615DFC0-9577-4E2A-9BB1-F388352FD1E1}"/>
    <dgm:cxn modelId="{9B880180-AAF3-4BB4-A29C-25E3A3C70EB0}" type="presOf" srcId="{FDF0A81B-4A6F-40EF-88C5-B65AD4A8D678}" destId="{95B208BF-81E8-42EA-8843-C1D2C68D201F}" srcOrd="0" destOrd="0" presId="urn:microsoft.com/office/officeart/2005/8/layout/vList2"/>
    <dgm:cxn modelId="{9AF5A180-E732-442D-A1C5-69F0C9065E0D}" srcId="{FC6F4287-59CE-4F26-A29F-A9B1865F17D4}" destId="{FDF0A81B-4A6F-40EF-88C5-B65AD4A8D678}" srcOrd="0" destOrd="0" parTransId="{21F065C3-3E1B-403B-BA2C-7C121ABC7F7A}" sibTransId="{49B3C9F0-AA19-422D-BF5B-DC9D4945A8AA}"/>
    <dgm:cxn modelId="{349D798D-9EC1-4718-A3E5-711A3E5AF597}" srcId="{E4C07832-D90F-4377-A9C1-A6A215B9017C}" destId="{A158F97D-6141-4CFE-92E4-EF231D7FB22C}" srcOrd="1" destOrd="0" parTransId="{304DC9A3-90DB-4CCE-AC96-541B18D99032}" sibTransId="{4EF1E1BC-9271-4A33-A902-F75DD04531ED}"/>
    <dgm:cxn modelId="{FBFAB193-ED8E-4442-84A5-6DD7C90DCB1B}" type="presOf" srcId="{CCFE12F4-4358-4425-88DF-F5F2184BDB35}" destId="{5CF2A238-A0DD-4507-B6B2-59C66BC19F20}" srcOrd="0" destOrd="0" presId="urn:microsoft.com/office/officeart/2005/8/layout/vList2"/>
    <dgm:cxn modelId="{99276495-012F-4779-AB4C-AC915E4D21D8}" type="presOf" srcId="{73DF834E-8469-4639-86DA-82D2889A8D54}" destId="{1B3E2530-D721-421B-9BE1-71C09473D503}" srcOrd="0" destOrd="0" presId="urn:microsoft.com/office/officeart/2005/8/layout/vList2"/>
    <dgm:cxn modelId="{E05612A0-7A72-457B-A521-25C620239827}" type="presOf" srcId="{FC6F4287-59CE-4F26-A29F-A9B1865F17D4}" destId="{94C048E4-9D9C-4D34-BF45-2C3D5DAD3AF4}" srcOrd="0" destOrd="0" presId="urn:microsoft.com/office/officeart/2005/8/layout/vList2"/>
    <dgm:cxn modelId="{C3228FA1-BC95-48F2-B33C-3FCB0729ED24}" type="presOf" srcId="{E2064F84-462A-4E52-ABE0-9ED6247195AA}" destId="{95B208BF-81E8-42EA-8843-C1D2C68D201F}" srcOrd="0" destOrd="1" presId="urn:microsoft.com/office/officeart/2005/8/layout/vList2"/>
    <dgm:cxn modelId="{5BAE50A9-EAE0-4351-B721-ED0B46D89ECD}" srcId="{73DF834E-8469-4639-86DA-82D2889A8D54}" destId="{E4C07832-D90F-4377-A9C1-A6A215B9017C}" srcOrd="0" destOrd="0" parTransId="{3983EA8E-8D5D-480D-BE58-E508A6C967EE}" sibTransId="{8509D627-CE58-4A70-B817-1333167A1549}"/>
    <dgm:cxn modelId="{31E199B7-0CFE-44B3-AC39-BF6BF4D2BBCC}" type="presOf" srcId="{A158F97D-6141-4CFE-92E4-EF231D7FB22C}" destId="{5CF2A238-A0DD-4507-B6B2-59C66BC19F20}" srcOrd="0" destOrd="1" presId="urn:microsoft.com/office/officeart/2005/8/layout/vList2"/>
    <dgm:cxn modelId="{55BAD0B7-CB31-4EF6-8551-586E3BDD7584}" type="presOf" srcId="{C01942B0-F1DF-4DE0-8A59-56DB186D1CAA}" destId="{5CF2A238-A0DD-4507-B6B2-59C66BC19F20}" srcOrd="0" destOrd="2" presId="urn:microsoft.com/office/officeart/2005/8/layout/vList2"/>
    <dgm:cxn modelId="{7106EDC3-91C4-41A6-BE70-99F63C2A5529}" type="presOf" srcId="{E4C07832-D90F-4377-A9C1-A6A215B9017C}" destId="{2A6FC75D-E630-44ED-ADC4-28B63453444C}" srcOrd="0" destOrd="0" presId="urn:microsoft.com/office/officeart/2005/8/layout/vList2"/>
    <dgm:cxn modelId="{9E1AA6A6-C0C5-4FFA-9270-633206B52835}" type="presParOf" srcId="{1B3E2530-D721-421B-9BE1-71C09473D503}" destId="{2A6FC75D-E630-44ED-ADC4-28B63453444C}" srcOrd="0" destOrd="0" presId="urn:microsoft.com/office/officeart/2005/8/layout/vList2"/>
    <dgm:cxn modelId="{B3862766-EA50-4A80-8350-6B270C7E13C8}" type="presParOf" srcId="{1B3E2530-D721-421B-9BE1-71C09473D503}" destId="{5CF2A238-A0DD-4507-B6B2-59C66BC19F20}" srcOrd="1" destOrd="0" presId="urn:microsoft.com/office/officeart/2005/8/layout/vList2"/>
    <dgm:cxn modelId="{41CB3D51-186C-427F-BF4C-6ADD2E37254E}" type="presParOf" srcId="{1B3E2530-D721-421B-9BE1-71C09473D503}" destId="{94C048E4-9D9C-4D34-BF45-2C3D5DAD3AF4}" srcOrd="2" destOrd="0" presId="urn:microsoft.com/office/officeart/2005/8/layout/vList2"/>
    <dgm:cxn modelId="{915EEFF4-923E-46CC-AE90-8E38BB59026F}" type="presParOf" srcId="{1B3E2530-D721-421B-9BE1-71C09473D503}" destId="{95B208BF-81E8-42EA-8843-C1D2C68D201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BD2DC0-E89C-4E6F-803A-3F7A7EC9CC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DC53FC7-4684-411A-9279-38909EF87BB6}">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Complete financial aid forms on your phone, tablet or computer</a:t>
          </a:r>
        </a:p>
      </dgm:t>
    </dgm:pt>
    <dgm:pt modelId="{3E957C76-0ED1-4068-ACEC-F396702F453A}" type="parTrans" cxnId="{5FCE308B-0B74-430C-907F-B275D8ABABB7}">
      <dgm:prSet/>
      <dgm:spPr/>
      <dgm:t>
        <a:bodyPr/>
        <a:lstStyle/>
        <a:p>
          <a:endParaRPr lang="en-US"/>
        </a:p>
      </dgm:t>
    </dgm:pt>
    <dgm:pt modelId="{C0C1D7E9-ABEF-4304-A43E-396100539B0F}" type="sibTrans" cxnId="{5FCE308B-0B74-430C-907F-B275D8ABABB7}">
      <dgm:prSet/>
      <dgm:spPr/>
      <dgm:t>
        <a:bodyPr/>
        <a:lstStyle/>
        <a:p>
          <a:endParaRPr lang="en-US"/>
        </a:p>
      </dgm:t>
    </dgm:pt>
    <dgm:pt modelId="{22041B3A-9E0E-4739-9D90-B8C8264208E8}">
      <dgm:prSet/>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Securely upload documents from any device</a:t>
          </a:r>
        </a:p>
      </dgm:t>
    </dgm:pt>
    <dgm:pt modelId="{AB5A4252-7AFE-4677-B677-BF2DDD521D2B}" type="parTrans" cxnId="{E933F43B-2E11-41CC-AD3E-B048D7463137}">
      <dgm:prSet/>
      <dgm:spPr/>
      <dgm:t>
        <a:bodyPr/>
        <a:lstStyle/>
        <a:p>
          <a:endParaRPr lang="en-US"/>
        </a:p>
      </dgm:t>
    </dgm:pt>
    <dgm:pt modelId="{F8E7717A-82A9-46F4-B481-B873D8DC3840}" type="sibTrans" cxnId="{E933F43B-2E11-41CC-AD3E-B048D7463137}">
      <dgm:prSet/>
      <dgm:spPr/>
      <dgm:t>
        <a:bodyPr/>
        <a:lstStyle/>
        <a:p>
          <a:endParaRPr lang="en-US"/>
        </a:p>
      </dgm:t>
    </dgm:pt>
    <dgm:pt modelId="{110D5A8E-1B1A-4E89-92D3-FAB138E14EB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E-Sign documents - for students and parents</a:t>
          </a:r>
        </a:p>
      </dgm:t>
    </dgm:pt>
    <dgm:pt modelId="{0DF50EA6-ABB7-48AA-A135-C51DCF5E035A}" type="parTrans" cxnId="{DB8126E2-1329-4E2E-96B4-4A803CD69C46}">
      <dgm:prSet/>
      <dgm:spPr/>
      <dgm:t>
        <a:bodyPr/>
        <a:lstStyle/>
        <a:p>
          <a:endParaRPr lang="en-US"/>
        </a:p>
      </dgm:t>
    </dgm:pt>
    <dgm:pt modelId="{5470E0DD-155B-4DA1-A380-B9A13EAB4B13}" type="sibTrans" cxnId="{DB8126E2-1329-4E2E-96B4-4A803CD69C46}">
      <dgm:prSet/>
      <dgm:spPr/>
      <dgm:t>
        <a:bodyPr/>
        <a:lstStyle/>
        <a:p>
          <a:endParaRPr lang="en-US"/>
        </a:p>
      </dgm:t>
    </dgm:pt>
    <dgm:pt modelId="{3BFC86F7-F197-4432-A014-80E14DF7AEE5}">
      <dgm:prSet/>
      <dgm:spPr>
        <a:solidFill>
          <a:schemeClr val="bg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Manage your financial aid tasks online</a:t>
          </a:r>
        </a:p>
      </dgm:t>
    </dgm:pt>
    <dgm:pt modelId="{E50751E7-6804-445D-8CE8-7C7D98D4ABF1}" type="parTrans" cxnId="{DA5C13F5-C599-4116-B155-A153D1E25465}">
      <dgm:prSet/>
      <dgm:spPr/>
      <dgm:t>
        <a:bodyPr/>
        <a:lstStyle/>
        <a:p>
          <a:endParaRPr lang="en-US"/>
        </a:p>
      </dgm:t>
    </dgm:pt>
    <dgm:pt modelId="{570F3690-7044-4C8E-B30D-7B3D5231B7B2}" type="sibTrans" cxnId="{DA5C13F5-C599-4116-B155-A153D1E25465}">
      <dgm:prSet/>
      <dgm:spPr/>
      <dgm:t>
        <a:bodyPr/>
        <a:lstStyle/>
        <a:p>
          <a:endParaRPr lang="en-US"/>
        </a:p>
      </dgm:t>
    </dgm:pt>
    <dgm:pt modelId="{44AE48DB-744F-4112-A96F-65AFC6282E8E}">
      <dgm:prSet/>
      <dgm:spPr>
        <a:solidFill>
          <a:schemeClr val="tx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Receive automated reminders about outstanding tasks and next steps</a:t>
          </a:r>
        </a:p>
      </dgm:t>
    </dgm:pt>
    <dgm:pt modelId="{A2812F7F-0A0D-4C2B-88F5-8F221B85BB1E}" type="parTrans" cxnId="{79577ED8-0451-4B99-AAA1-6F5EBCAC3A70}">
      <dgm:prSet/>
      <dgm:spPr/>
      <dgm:t>
        <a:bodyPr/>
        <a:lstStyle/>
        <a:p>
          <a:endParaRPr lang="en-US"/>
        </a:p>
      </dgm:t>
    </dgm:pt>
    <dgm:pt modelId="{367048EF-C399-429C-9DB6-7F3EA0C370B2}" type="sibTrans" cxnId="{79577ED8-0451-4B99-AAA1-6F5EBCAC3A70}">
      <dgm:prSet/>
      <dgm:spPr/>
      <dgm:t>
        <a:bodyPr/>
        <a:lstStyle/>
        <a:p>
          <a:endParaRPr lang="en-US"/>
        </a:p>
      </dgm:t>
    </dgm:pt>
    <dgm:pt modelId="{FD127559-C23E-48F9-9FC9-2BB97361714B}" type="pres">
      <dgm:prSet presAssocID="{A4BD2DC0-E89C-4E6F-803A-3F7A7EC9CC9F}" presName="diagram" presStyleCnt="0">
        <dgm:presLayoutVars>
          <dgm:dir/>
          <dgm:resizeHandles val="exact"/>
        </dgm:presLayoutVars>
      </dgm:prSet>
      <dgm:spPr/>
    </dgm:pt>
    <dgm:pt modelId="{682E06EC-BE0A-43F1-9A0C-CBDF4518AFFD}" type="pres">
      <dgm:prSet presAssocID="{DDC53FC7-4684-411A-9279-38909EF87BB6}" presName="node" presStyleLbl="node1" presStyleIdx="0" presStyleCnt="5">
        <dgm:presLayoutVars>
          <dgm:bulletEnabled val="1"/>
        </dgm:presLayoutVars>
      </dgm:prSet>
      <dgm:spPr/>
    </dgm:pt>
    <dgm:pt modelId="{941A6A3B-7D16-4DA5-863F-E2B4EE3AF0C1}" type="pres">
      <dgm:prSet presAssocID="{C0C1D7E9-ABEF-4304-A43E-396100539B0F}" presName="sibTrans" presStyleCnt="0"/>
      <dgm:spPr/>
    </dgm:pt>
    <dgm:pt modelId="{8AD6FEBD-619F-47F4-A62E-8DD6AF992EF2}" type="pres">
      <dgm:prSet presAssocID="{22041B3A-9E0E-4739-9D90-B8C8264208E8}" presName="node" presStyleLbl="node1" presStyleIdx="1" presStyleCnt="5">
        <dgm:presLayoutVars>
          <dgm:bulletEnabled val="1"/>
        </dgm:presLayoutVars>
      </dgm:prSet>
      <dgm:spPr/>
    </dgm:pt>
    <dgm:pt modelId="{F55CC289-9CD1-4E8B-B930-DFAF658044FD}" type="pres">
      <dgm:prSet presAssocID="{F8E7717A-82A9-46F4-B481-B873D8DC3840}" presName="sibTrans" presStyleCnt="0"/>
      <dgm:spPr/>
    </dgm:pt>
    <dgm:pt modelId="{F965103A-FDC6-4500-8149-32AE356D205A}" type="pres">
      <dgm:prSet presAssocID="{110D5A8E-1B1A-4E89-92D3-FAB138E14EBD}" presName="node" presStyleLbl="node1" presStyleIdx="2" presStyleCnt="5">
        <dgm:presLayoutVars>
          <dgm:bulletEnabled val="1"/>
        </dgm:presLayoutVars>
      </dgm:prSet>
      <dgm:spPr/>
    </dgm:pt>
    <dgm:pt modelId="{7EF1A5B1-2C37-476B-9BC3-F7C269267024}" type="pres">
      <dgm:prSet presAssocID="{5470E0DD-155B-4DA1-A380-B9A13EAB4B13}" presName="sibTrans" presStyleCnt="0"/>
      <dgm:spPr/>
    </dgm:pt>
    <dgm:pt modelId="{F6994530-9E4D-44C6-B817-0D26E846D0B1}" type="pres">
      <dgm:prSet presAssocID="{3BFC86F7-F197-4432-A014-80E14DF7AEE5}" presName="node" presStyleLbl="node1" presStyleIdx="3" presStyleCnt="5">
        <dgm:presLayoutVars>
          <dgm:bulletEnabled val="1"/>
        </dgm:presLayoutVars>
      </dgm:prSet>
      <dgm:spPr/>
    </dgm:pt>
    <dgm:pt modelId="{D758602A-9E10-4DE3-B356-717872234631}" type="pres">
      <dgm:prSet presAssocID="{570F3690-7044-4C8E-B30D-7B3D5231B7B2}" presName="sibTrans" presStyleCnt="0"/>
      <dgm:spPr/>
    </dgm:pt>
    <dgm:pt modelId="{3FF598DD-1F06-457F-A737-A5A0392C6948}" type="pres">
      <dgm:prSet presAssocID="{44AE48DB-744F-4112-A96F-65AFC6282E8E}" presName="node" presStyleLbl="node1" presStyleIdx="4" presStyleCnt="5">
        <dgm:presLayoutVars>
          <dgm:bulletEnabled val="1"/>
        </dgm:presLayoutVars>
      </dgm:prSet>
      <dgm:spPr/>
    </dgm:pt>
  </dgm:ptLst>
  <dgm:cxnLst>
    <dgm:cxn modelId="{E08E731C-BB2A-4B56-9227-9A7139ED73BE}" type="presOf" srcId="{DDC53FC7-4684-411A-9279-38909EF87BB6}" destId="{682E06EC-BE0A-43F1-9A0C-CBDF4518AFFD}" srcOrd="0" destOrd="0" presId="urn:microsoft.com/office/officeart/2005/8/layout/default"/>
    <dgm:cxn modelId="{E933F43B-2E11-41CC-AD3E-B048D7463137}" srcId="{A4BD2DC0-E89C-4E6F-803A-3F7A7EC9CC9F}" destId="{22041B3A-9E0E-4739-9D90-B8C8264208E8}" srcOrd="1" destOrd="0" parTransId="{AB5A4252-7AFE-4677-B677-BF2DDD521D2B}" sibTransId="{F8E7717A-82A9-46F4-B481-B873D8DC3840}"/>
    <dgm:cxn modelId="{2737344E-C2D9-49E8-A1FD-0D0982FDE1A8}" type="presOf" srcId="{44AE48DB-744F-4112-A96F-65AFC6282E8E}" destId="{3FF598DD-1F06-457F-A737-A5A0392C6948}" srcOrd="0" destOrd="0" presId="urn:microsoft.com/office/officeart/2005/8/layout/default"/>
    <dgm:cxn modelId="{B0F9157D-6181-4200-B1B0-1B225A3043B1}" type="presOf" srcId="{110D5A8E-1B1A-4E89-92D3-FAB138E14EBD}" destId="{F965103A-FDC6-4500-8149-32AE356D205A}" srcOrd="0" destOrd="0" presId="urn:microsoft.com/office/officeart/2005/8/layout/default"/>
    <dgm:cxn modelId="{6CAB5284-F3B7-4EA5-B443-86716E96580F}" type="presOf" srcId="{3BFC86F7-F197-4432-A014-80E14DF7AEE5}" destId="{F6994530-9E4D-44C6-B817-0D26E846D0B1}" srcOrd="0" destOrd="0" presId="urn:microsoft.com/office/officeart/2005/8/layout/default"/>
    <dgm:cxn modelId="{DD92278A-D8FD-4765-9241-9231EEDB156B}" type="presOf" srcId="{A4BD2DC0-E89C-4E6F-803A-3F7A7EC9CC9F}" destId="{FD127559-C23E-48F9-9FC9-2BB97361714B}" srcOrd="0" destOrd="0" presId="urn:microsoft.com/office/officeart/2005/8/layout/default"/>
    <dgm:cxn modelId="{5FCE308B-0B74-430C-907F-B275D8ABABB7}" srcId="{A4BD2DC0-E89C-4E6F-803A-3F7A7EC9CC9F}" destId="{DDC53FC7-4684-411A-9279-38909EF87BB6}" srcOrd="0" destOrd="0" parTransId="{3E957C76-0ED1-4068-ACEC-F396702F453A}" sibTransId="{C0C1D7E9-ABEF-4304-A43E-396100539B0F}"/>
    <dgm:cxn modelId="{7C414B95-CE77-4352-9A0B-886E9ADA5573}" type="presOf" srcId="{22041B3A-9E0E-4739-9D90-B8C8264208E8}" destId="{8AD6FEBD-619F-47F4-A62E-8DD6AF992EF2}" srcOrd="0" destOrd="0" presId="urn:microsoft.com/office/officeart/2005/8/layout/default"/>
    <dgm:cxn modelId="{79577ED8-0451-4B99-AAA1-6F5EBCAC3A70}" srcId="{A4BD2DC0-E89C-4E6F-803A-3F7A7EC9CC9F}" destId="{44AE48DB-744F-4112-A96F-65AFC6282E8E}" srcOrd="4" destOrd="0" parTransId="{A2812F7F-0A0D-4C2B-88F5-8F221B85BB1E}" sibTransId="{367048EF-C399-429C-9DB6-7F3EA0C370B2}"/>
    <dgm:cxn modelId="{DB8126E2-1329-4E2E-96B4-4A803CD69C46}" srcId="{A4BD2DC0-E89C-4E6F-803A-3F7A7EC9CC9F}" destId="{110D5A8E-1B1A-4E89-92D3-FAB138E14EBD}" srcOrd="2" destOrd="0" parTransId="{0DF50EA6-ABB7-48AA-A135-C51DCF5E035A}" sibTransId="{5470E0DD-155B-4DA1-A380-B9A13EAB4B13}"/>
    <dgm:cxn modelId="{DA5C13F5-C599-4116-B155-A153D1E25465}" srcId="{A4BD2DC0-E89C-4E6F-803A-3F7A7EC9CC9F}" destId="{3BFC86F7-F197-4432-A014-80E14DF7AEE5}" srcOrd="3" destOrd="0" parTransId="{E50751E7-6804-445D-8CE8-7C7D98D4ABF1}" sibTransId="{570F3690-7044-4C8E-B30D-7B3D5231B7B2}"/>
    <dgm:cxn modelId="{91414D57-9A42-4E8E-865D-C4CE59A5C5F9}" type="presParOf" srcId="{FD127559-C23E-48F9-9FC9-2BB97361714B}" destId="{682E06EC-BE0A-43F1-9A0C-CBDF4518AFFD}" srcOrd="0" destOrd="0" presId="urn:microsoft.com/office/officeart/2005/8/layout/default"/>
    <dgm:cxn modelId="{9098EB84-4304-45B7-A3AF-36690786FFBA}" type="presParOf" srcId="{FD127559-C23E-48F9-9FC9-2BB97361714B}" destId="{941A6A3B-7D16-4DA5-863F-E2B4EE3AF0C1}" srcOrd="1" destOrd="0" presId="urn:microsoft.com/office/officeart/2005/8/layout/default"/>
    <dgm:cxn modelId="{F842DA4B-AF48-422C-B0D0-747176C585D6}" type="presParOf" srcId="{FD127559-C23E-48F9-9FC9-2BB97361714B}" destId="{8AD6FEBD-619F-47F4-A62E-8DD6AF992EF2}" srcOrd="2" destOrd="0" presId="urn:microsoft.com/office/officeart/2005/8/layout/default"/>
    <dgm:cxn modelId="{E33D362D-BA18-40C9-A900-4BA9356F86B1}" type="presParOf" srcId="{FD127559-C23E-48F9-9FC9-2BB97361714B}" destId="{F55CC289-9CD1-4E8B-B930-DFAF658044FD}" srcOrd="3" destOrd="0" presId="urn:microsoft.com/office/officeart/2005/8/layout/default"/>
    <dgm:cxn modelId="{485585B0-B740-4629-AA2B-E79BF19B6379}" type="presParOf" srcId="{FD127559-C23E-48F9-9FC9-2BB97361714B}" destId="{F965103A-FDC6-4500-8149-32AE356D205A}" srcOrd="4" destOrd="0" presId="urn:microsoft.com/office/officeart/2005/8/layout/default"/>
    <dgm:cxn modelId="{DD8E7C9F-ED09-4FCD-9927-B377586342F9}" type="presParOf" srcId="{FD127559-C23E-48F9-9FC9-2BB97361714B}" destId="{7EF1A5B1-2C37-476B-9BC3-F7C269267024}" srcOrd="5" destOrd="0" presId="urn:microsoft.com/office/officeart/2005/8/layout/default"/>
    <dgm:cxn modelId="{AE302288-E894-4807-B14F-7532C015FBD0}" type="presParOf" srcId="{FD127559-C23E-48F9-9FC9-2BB97361714B}" destId="{F6994530-9E4D-44C6-B817-0D26E846D0B1}" srcOrd="6" destOrd="0" presId="urn:microsoft.com/office/officeart/2005/8/layout/default"/>
    <dgm:cxn modelId="{66078624-B83F-47C6-8546-8C4E1E895EAC}" type="presParOf" srcId="{FD127559-C23E-48F9-9FC9-2BB97361714B}" destId="{D758602A-9E10-4DE3-B356-717872234631}" srcOrd="7" destOrd="0" presId="urn:microsoft.com/office/officeart/2005/8/layout/default"/>
    <dgm:cxn modelId="{EE72B44F-6158-4ECC-A467-7C1E7E0A9687}" type="presParOf" srcId="{FD127559-C23E-48F9-9FC9-2BB97361714B}" destId="{3FF598DD-1F06-457F-A737-A5A0392C694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74CE94-2223-4A84-AC57-32C0C0CDD642}"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06520552-BBEC-4736-A74C-39B5E16FC8A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This program provides students with the opportunity to work up to 20 hrs/week during the academic year and 40 hours per week during breaks and holidays, if funds are available, and earn a paycheck</a:t>
          </a:r>
          <a:r>
            <a:rPr lang="en-US" i="1" dirty="0"/>
            <a:t>.</a:t>
          </a:r>
          <a:r>
            <a:rPr lang="en-US" dirty="0"/>
            <a:t> </a:t>
          </a:r>
        </a:p>
      </dgm:t>
    </dgm:pt>
    <dgm:pt modelId="{D6493D29-14B4-40A4-A5DE-070C0FBF9272}" type="parTrans" cxnId="{71998237-E21E-45D3-9E84-D660959E5834}">
      <dgm:prSet/>
      <dgm:spPr/>
      <dgm:t>
        <a:bodyPr/>
        <a:lstStyle/>
        <a:p>
          <a:endParaRPr lang="en-US"/>
        </a:p>
      </dgm:t>
    </dgm:pt>
    <dgm:pt modelId="{311FCA5E-5042-41AC-B6BF-6BCFB5B768CF}" type="sibTrans" cxnId="{71998237-E21E-45D3-9E84-D660959E5834}">
      <dgm:prSet/>
      <dgm:spPr/>
      <dgm:t>
        <a:bodyPr/>
        <a:lstStyle/>
        <a:p>
          <a:endParaRPr lang="en-US"/>
        </a:p>
      </dgm:t>
    </dgm:pt>
    <dgm:pt modelId="{53B9015F-7933-4CCD-955D-1E733B31F08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Funds for this Federal program are extremely limited, students are awarded on a first-come, first-serve basis.</a:t>
          </a:r>
        </a:p>
      </dgm:t>
    </dgm:pt>
    <dgm:pt modelId="{9DCB90C8-FA42-422F-99E5-F0D32B222522}" type="parTrans" cxnId="{6607A772-76EE-419B-A475-F136112A253A}">
      <dgm:prSet/>
      <dgm:spPr/>
      <dgm:t>
        <a:bodyPr/>
        <a:lstStyle/>
        <a:p>
          <a:endParaRPr lang="en-US"/>
        </a:p>
      </dgm:t>
    </dgm:pt>
    <dgm:pt modelId="{B15DC133-C326-491C-B452-6C2EF31832CE}" type="sibTrans" cxnId="{6607A772-76EE-419B-A475-F136112A253A}">
      <dgm:prSet/>
      <dgm:spPr/>
      <dgm:t>
        <a:bodyPr/>
        <a:lstStyle/>
        <a:p>
          <a:endParaRPr lang="en-US"/>
        </a:p>
      </dgm:t>
    </dgm:pt>
    <dgm:pt modelId="{4B5C6258-1468-4C60-B376-5C52FFEB940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Students must attend a Student Employment Workshop to be considered for a Federal Work Study position. The dates of the workshops can be found on the Financial Aid home page under “Student Employment.”  </a:t>
          </a:r>
        </a:p>
      </dgm:t>
    </dgm:pt>
    <dgm:pt modelId="{9476A7D3-D027-4760-B5A6-A57AD5A9D65B}" type="parTrans" cxnId="{44E2690D-A0CC-45D4-854D-AACC1ADB43D4}">
      <dgm:prSet/>
      <dgm:spPr/>
      <dgm:t>
        <a:bodyPr/>
        <a:lstStyle/>
        <a:p>
          <a:endParaRPr lang="en-US"/>
        </a:p>
      </dgm:t>
    </dgm:pt>
    <dgm:pt modelId="{484815A8-F93B-42BE-856B-19AC672E8763}" type="sibTrans" cxnId="{44E2690D-A0CC-45D4-854D-AACC1ADB43D4}">
      <dgm:prSet/>
      <dgm:spPr/>
      <dgm:t>
        <a:bodyPr/>
        <a:lstStyle/>
        <a:p>
          <a:endParaRPr lang="en-US"/>
        </a:p>
      </dgm:t>
    </dgm:pt>
    <dgm:pt modelId="{62DC6580-5D00-41AB-AC88-8FA6301880B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Jobs are not guaranteed. Placement depends on student schedules, skills, Federal or departmental funding, student initiative and job availability. </a:t>
          </a:r>
        </a:p>
      </dgm:t>
    </dgm:pt>
    <dgm:pt modelId="{3302C982-1391-47BF-A501-796243CC8C75}" type="parTrans" cxnId="{7CF9ABAA-08B1-477D-BBEC-7CFD371E7195}">
      <dgm:prSet/>
      <dgm:spPr/>
      <dgm:t>
        <a:bodyPr/>
        <a:lstStyle/>
        <a:p>
          <a:endParaRPr lang="en-US"/>
        </a:p>
      </dgm:t>
    </dgm:pt>
    <dgm:pt modelId="{DB59D26D-6B83-4177-BDD2-DEBB87FB7CE3}" type="sibTrans" cxnId="{7CF9ABAA-08B1-477D-BBEC-7CFD371E7195}">
      <dgm:prSet/>
      <dgm:spPr/>
      <dgm:t>
        <a:bodyPr/>
        <a:lstStyle/>
        <a:p>
          <a:endParaRPr lang="en-US"/>
        </a:p>
      </dgm:t>
    </dgm:pt>
    <dgm:pt modelId="{868830E7-D231-4B82-A5CE-C6068DF0B655}">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Prior to starting employment, students must contact the Student Employment Coordinator in Financial Aid and submit additional application materials.</a:t>
          </a:r>
        </a:p>
      </dgm:t>
    </dgm:pt>
    <dgm:pt modelId="{C358A762-AFAB-42BF-B45F-6917930C9DB3}" type="parTrans" cxnId="{8629E665-46A8-4A5D-83C7-508FC2D8150B}">
      <dgm:prSet/>
      <dgm:spPr/>
      <dgm:t>
        <a:bodyPr/>
        <a:lstStyle/>
        <a:p>
          <a:endParaRPr lang="en-US"/>
        </a:p>
      </dgm:t>
    </dgm:pt>
    <dgm:pt modelId="{FC99227B-73F2-4090-8025-DBF6E62202E0}" type="sibTrans" cxnId="{8629E665-46A8-4A5D-83C7-508FC2D8150B}">
      <dgm:prSet/>
      <dgm:spPr/>
      <dgm:t>
        <a:bodyPr/>
        <a:lstStyle/>
        <a:p>
          <a:endParaRPr lang="en-US"/>
        </a:p>
      </dgm:t>
    </dgm:pt>
    <dgm:pt modelId="{A194FC4C-E88C-440D-9C21-497BF105E01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The current pay rate for work-study is $15.13/hr and $17/hr for Community Service positions.</a:t>
          </a:r>
        </a:p>
      </dgm:t>
    </dgm:pt>
    <dgm:pt modelId="{7F15AE6C-F8F4-449D-A4A7-F0FFFE1AB7A1}" type="sibTrans" cxnId="{387D9CD0-0918-48C6-89AB-2C6CD85ED157}">
      <dgm:prSet/>
      <dgm:spPr/>
      <dgm:t>
        <a:bodyPr/>
        <a:lstStyle/>
        <a:p>
          <a:endParaRPr lang="en-US"/>
        </a:p>
      </dgm:t>
    </dgm:pt>
    <dgm:pt modelId="{416D5B5B-2E2A-49E6-B6EC-09D3CBCB8A94}" type="parTrans" cxnId="{387D9CD0-0918-48C6-89AB-2C6CD85ED157}">
      <dgm:prSet/>
      <dgm:spPr/>
      <dgm:t>
        <a:bodyPr/>
        <a:lstStyle/>
        <a:p>
          <a:endParaRPr lang="en-US"/>
        </a:p>
      </dgm:t>
    </dgm:pt>
    <dgm:pt modelId="{F92750E9-39CE-41E1-BA43-76D96FC1F661}" type="pres">
      <dgm:prSet presAssocID="{1474CE94-2223-4A84-AC57-32C0C0CDD642}" presName="Name0" presStyleCnt="0">
        <dgm:presLayoutVars>
          <dgm:dir/>
          <dgm:resizeHandles val="exact"/>
        </dgm:presLayoutVars>
      </dgm:prSet>
      <dgm:spPr/>
    </dgm:pt>
    <dgm:pt modelId="{D7EAA91E-761A-4D2D-8015-68E773827417}" type="pres">
      <dgm:prSet presAssocID="{06520552-BBEC-4736-A74C-39B5E16FC8AE}" presName="node" presStyleLbl="node1" presStyleIdx="0" presStyleCnt="6" custLinFactNeighborX="1078" custLinFactNeighborY="-16673">
        <dgm:presLayoutVars>
          <dgm:bulletEnabled val="1"/>
        </dgm:presLayoutVars>
      </dgm:prSet>
      <dgm:spPr/>
    </dgm:pt>
    <dgm:pt modelId="{052EDBEB-4EF0-4C63-AE15-171A69809C71}" type="pres">
      <dgm:prSet presAssocID="{311FCA5E-5042-41AC-B6BF-6BCFB5B768CF}" presName="sibTrans" presStyleLbl="sibTrans1D1" presStyleIdx="0" presStyleCnt="5"/>
      <dgm:spPr/>
    </dgm:pt>
    <dgm:pt modelId="{3F660C29-5266-433E-8B10-176D289D6549}" type="pres">
      <dgm:prSet presAssocID="{311FCA5E-5042-41AC-B6BF-6BCFB5B768CF}" presName="connectorText" presStyleLbl="sibTrans1D1" presStyleIdx="0" presStyleCnt="5"/>
      <dgm:spPr/>
    </dgm:pt>
    <dgm:pt modelId="{C1BFC18C-597D-47D2-98D4-919A51D8CE96}" type="pres">
      <dgm:prSet presAssocID="{53B9015F-7933-4CCD-955D-1E733B31F08E}" presName="node" presStyleLbl="node1" presStyleIdx="1" presStyleCnt="6" custLinFactX="16355" custLinFactNeighborX="100000" custLinFactNeighborY="-18703">
        <dgm:presLayoutVars>
          <dgm:bulletEnabled val="1"/>
        </dgm:presLayoutVars>
      </dgm:prSet>
      <dgm:spPr/>
    </dgm:pt>
    <dgm:pt modelId="{1B5ED2BE-8842-4B45-87EF-2504AC8E0B0E}" type="pres">
      <dgm:prSet presAssocID="{B15DC133-C326-491C-B452-6C2EF31832CE}" presName="sibTrans" presStyleLbl="sibTrans1D1" presStyleIdx="1" presStyleCnt="5"/>
      <dgm:spPr/>
    </dgm:pt>
    <dgm:pt modelId="{32748B4D-9BAD-41A1-8DDF-95053D3BA1BF}" type="pres">
      <dgm:prSet presAssocID="{B15DC133-C326-491C-B452-6C2EF31832CE}" presName="connectorText" presStyleLbl="sibTrans1D1" presStyleIdx="1" presStyleCnt="5"/>
      <dgm:spPr/>
    </dgm:pt>
    <dgm:pt modelId="{193E95B7-CB1E-440E-A192-94FCE4D79180}" type="pres">
      <dgm:prSet presAssocID="{4B5C6258-1468-4C60-B376-5C52FFEB9402}" presName="node" presStyleLbl="node1" presStyleIdx="2" presStyleCnt="6" custLinFactX="-100000" custLinFactY="37743" custLinFactNeighborX="-144127" custLinFactNeighborY="100000">
        <dgm:presLayoutVars>
          <dgm:bulletEnabled val="1"/>
        </dgm:presLayoutVars>
      </dgm:prSet>
      <dgm:spPr/>
    </dgm:pt>
    <dgm:pt modelId="{B4F3A839-8B18-483F-A1BA-E5AA0F8E1782}" type="pres">
      <dgm:prSet presAssocID="{484815A8-F93B-42BE-856B-19AC672E8763}" presName="sibTrans" presStyleLbl="sibTrans1D1" presStyleIdx="2" presStyleCnt="5"/>
      <dgm:spPr/>
    </dgm:pt>
    <dgm:pt modelId="{0F6C9E73-A39A-41A6-966A-2F46B39ACA76}" type="pres">
      <dgm:prSet presAssocID="{484815A8-F93B-42BE-856B-19AC672E8763}" presName="connectorText" presStyleLbl="sibTrans1D1" presStyleIdx="2" presStyleCnt="5"/>
      <dgm:spPr/>
    </dgm:pt>
    <dgm:pt modelId="{AA17115D-7BF1-427E-8775-FBE6F53D58DE}" type="pres">
      <dgm:prSet presAssocID="{A194FC4C-E88C-440D-9C21-497BF105E018}" presName="node" presStyleLbl="node1" presStyleIdx="3" presStyleCnt="6" custLinFactX="23267" custLinFactY="-54922" custLinFactNeighborX="100000" custLinFactNeighborY="-100000">
        <dgm:presLayoutVars>
          <dgm:bulletEnabled val="1"/>
        </dgm:presLayoutVars>
      </dgm:prSet>
      <dgm:spPr/>
    </dgm:pt>
    <dgm:pt modelId="{8D48FD0F-480C-480F-9B9D-34ECCFD3E8CE}" type="pres">
      <dgm:prSet presAssocID="{7F15AE6C-F8F4-449D-A4A7-F0FFFE1AB7A1}" presName="sibTrans" presStyleLbl="sibTrans1D1" presStyleIdx="3" presStyleCnt="5"/>
      <dgm:spPr/>
    </dgm:pt>
    <dgm:pt modelId="{F2B0C884-3E3B-4489-A8F4-16C0DB497614}" type="pres">
      <dgm:prSet presAssocID="{7F15AE6C-F8F4-449D-A4A7-F0FFFE1AB7A1}" presName="connectorText" presStyleLbl="sibTrans1D1" presStyleIdx="3" presStyleCnt="5"/>
      <dgm:spPr/>
    </dgm:pt>
    <dgm:pt modelId="{F19308CA-E59D-4D2F-90BE-424B198BC6AB}" type="pres">
      <dgm:prSet presAssocID="{62DC6580-5D00-41AB-AC88-8FA6301880B8}" presName="node" presStyleLbl="node1" presStyleIdx="4" presStyleCnt="6" custLinFactNeighborX="-1080" custLinFactNeighborY="-1197">
        <dgm:presLayoutVars>
          <dgm:bulletEnabled val="1"/>
        </dgm:presLayoutVars>
      </dgm:prSet>
      <dgm:spPr/>
    </dgm:pt>
    <dgm:pt modelId="{67A89231-8BC9-4047-ABAD-7343AF202589}" type="pres">
      <dgm:prSet presAssocID="{DB59D26D-6B83-4177-BDD2-DEBB87FB7CE3}" presName="sibTrans" presStyleLbl="sibTrans1D1" presStyleIdx="4" presStyleCnt="5"/>
      <dgm:spPr/>
    </dgm:pt>
    <dgm:pt modelId="{4CB7E90C-6772-4699-8D98-D4691964567D}" type="pres">
      <dgm:prSet presAssocID="{DB59D26D-6B83-4177-BDD2-DEBB87FB7CE3}" presName="connectorText" presStyleLbl="sibTrans1D1" presStyleIdx="4" presStyleCnt="5"/>
      <dgm:spPr/>
    </dgm:pt>
    <dgm:pt modelId="{A50E5146-BF60-48C0-83D0-4B9F18B8F201}" type="pres">
      <dgm:prSet presAssocID="{868830E7-D231-4B82-A5CE-C6068DF0B655}" presName="node" presStyleLbl="node1" presStyleIdx="5" presStyleCnt="6" custLinFactNeighborX="-6105" custLinFactNeighborY="2394">
        <dgm:presLayoutVars>
          <dgm:bulletEnabled val="1"/>
        </dgm:presLayoutVars>
      </dgm:prSet>
      <dgm:spPr/>
    </dgm:pt>
  </dgm:ptLst>
  <dgm:cxnLst>
    <dgm:cxn modelId="{44E2690D-A0CC-45D4-854D-AACC1ADB43D4}" srcId="{1474CE94-2223-4A84-AC57-32C0C0CDD642}" destId="{4B5C6258-1468-4C60-B376-5C52FFEB9402}" srcOrd="2" destOrd="0" parTransId="{9476A7D3-D027-4760-B5A6-A57AD5A9D65B}" sibTransId="{484815A8-F93B-42BE-856B-19AC672E8763}"/>
    <dgm:cxn modelId="{5C5EDA1A-086B-4E80-812E-5C065BD91A6C}" type="presOf" srcId="{B15DC133-C326-491C-B452-6C2EF31832CE}" destId="{32748B4D-9BAD-41A1-8DDF-95053D3BA1BF}" srcOrd="1" destOrd="0" presId="urn:microsoft.com/office/officeart/2016/7/layout/RepeatingBendingProcessNew"/>
    <dgm:cxn modelId="{D6BABE23-DBF8-4123-B941-068240141BB3}" type="presOf" srcId="{A194FC4C-E88C-440D-9C21-497BF105E018}" destId="{AA17115D-7BF1-427E-8775-FBE6F53D58DE}" srcOrd="0" destOrd="0" presId="urn:microsoft.com/office/officeart/2016/7/layout/RepeatingBendingProcessNew"/>
    <dgm:cxn modelId="{EA47472A-CFE4-4C7C-830E-1967777218FF}" type="presOf" srcId="{62DC6580-5D00-41AB-AC88-8FA6301880B8}" destId="{F19308CA-E59D-4D2F-90BE-424B198BC6AB}" srcOrd="0" destOrd="0" presId="urn:microsoft.com/office/officeart/2016/7/layout/RepeatingBendingProcessNew"/>
    <dgm:cxn modelId="{60BA6C37-42AD-4F5E-BAFA-8DD1A7770A18}" type="presOf" srcId="{DB59D26D-6B83-4177-BDD2-DEBB87FB7CE3}" destId="{67A89231-8BC9-4047-ABAD-7343AF202589}" srcOrd="0" destOrd="0" presId="urn:microsoft.com/office/officeart/2016/7/layout/RepeatingBendingProcessNew"/>
    <dgm:cxn modelId="{71998237-E21E-45D3-9E84-D660959E5834}" srcId="{1474CE94-2223-4A84-AC57-32C0C0CDD642}" destId="{06520552-BBEC-4736-A74C-39B5E16FC8AE}" srcOrd="0" destOrd="0" parTransId="{D6493D29-14B4-40A4-A5DE-070C0FBF9272}" sibTransId="{311FCA5E-5042-41AC-B6BF-6BCFB5B768CF}"/>
    <dgm:cxn modelId="{FDA9D240-7A2A-46CD-80E3-3BA86455021B}" type="presOf" srcId="{53B9015F-7933-4CCD-955D-1E733B31F08E}" destId="{C1BFC18C-597D-47D2-98D4-919A51D8CE96}" srcOrd="0" destOrd="0" presId="urn:microsoft.com/office/officeart/2016/7/layout/RepeatingBendingProcessNew"/>
    <dgm:cxn modelId="{7395605D-1D84-464E-8CAD-7359A970CD86}" type="presOf" srcId="{DB59D26D-6B83-4177-BDD2-DEBB87FB7CE3}" destId="{4CB7E90C-6772-4699-8D98-D4691964567D}" srcOrd="1" destOrd="0" presId="urn:microsoft.com/office/officeart/2016/7/layout/RepeatingBendingProcessNew"/>
    <dgm:cxn modelId="{5316F361-D415-4DD4-AF9B-F3002BA30F4D}" type="presOf" srcId="{B15DC133-C326-491C-B452-6C2EF31832CE}" destId="{1B5ED2BE-8842-4B45-87EF-2504AC8E0B0E}" srcOrd="0" destOrd="0" presId="urn:microsoft.com/office/officeart/2016/7/layout/RepeatingBendingProcessNew"/>
    <dgm:cxn modelId="{8629E665-46A8-4A5D-83C7-508FC2D8150B}" srcId="{1474CE94-2223-4A84-AC57-32C0C0CDD642}" destId="{868830E7-D231-4B82-A5CE-C6068DF0B655}" srcOrd="5" destOrd="0" parTransId="{C358A762-AFAB-42BF-B45F-6917930C9DB3}" sibTransId="{FC99227B-73F2-4090-8025-DBF6E62202E0}"/>
    <dgm:cxn modelId="{B3E80F4E-393E-4657-AB8D-2E0589190C52}" type="presOf" srcId="{06520552-BBEC-4736-A74C-39B5E16FC8AE}" destId="{D7EAA91E-761A-4D2D-8015-68E773827417}" srcOrd="0" destOrd="0" presId="urn:microsoft.com/office/officeart/2016/7/layout/RepeatingBendingProcessNew"/>
    <dgm:cxn modelId="{6607A772-76EE-419B-A475-F136112A253A}" srcId="{1474CE94-2223-4A84-AC57-32C0C0CDD642}" destId="{53B9015F-7933-4CCD-955D-1E733B31F08E}" srcOrd="1" destOrd="0" parTransId="{9DCB90C8-FA42-422F-99E5-F0D32B222522}" sibTransId="{B15DC133-C326-491C-B452-6C2EF31832CE}"/>
    <dgm:cxn modelId="{7600709A-AAD0-4B85-B7B2-CB876FFE74E5}" type="presOf" srcId="{311FCA5E-5042-41AC-B6BF-6BCFB5B768CF}" destId="{3F660C29-5266-433E-8B10-176D289D6549}" srcOrd="1" destOrd="0" presId="urn:microsoft.com/office/officeart/2016/7/layout/RepeatingBendingProcessNew"/>
    <dgm:cxn modelId="{612BAEA9-A0DC-4500-B04D-E667A7C7DF51}" type="presOf" srcId="{484815A8-F93B-42BE-856B-19AC672E8763}" destId="{0F6C9E73-A39A-41A6-966A-2F46B39ACA76}" srcOrd="1" destOrd="0" presId="urn:microsoft.com/office/officeart/2016/7/layout/RepeatingBendingProcessNew"/>
    <dgm:cxn modelId="{7CF9ABAA-08B1-477D-BBEC-7CFD371E7195}" srcId="{1474CE94-2223-4A84-AC57-32C0C0CDD642}" destId="{62DC6580-5D00-41AB-AC88-8FA6301880B8}" srcOrd="4" destOrd="0" parTransId="{3302C982-1391-47BF-A501-796243CC8C75}" sibTransId="{DB59D26D-6B83-4177-BDD2-DEBB87FB7CE3}"/>
    <dgm:cxn modelId="{22248EB1-83CF-40C7-B04F-F082AB86CEF9}" type="presOf" srcId="{7F15AE6C-F8F4-449D-A4A7-F0FFFE1AB7A1}" destId="{8D48FD0F-480C-480F-9B9D-34ECCFD3E8CE}" srcOrd="0" destOrd="0" presId="urn:microsoft.com/office/officeart/2016/7/layout/RepeatingBendingProcessNew"/>
    <dgm:cxn modelId="{5FF9F2BA-AF4C-442F-BC74-E35B65624DF6}" type="presOf" srcId="{1474CE94-2223-4A84-AC57-32C0C0CDD642}" destId="{F92750E9-39CE-41E1-BA43-76D96FC1F661}" srcOrd="0" destOrd="0" presId="urn:microsoft.com/office/officeart/2016/7/layout/RepeatingBendingProcessNew"/>
    <dgm:cxn modelId="{4D4985C4-984F-4A7D-BCA1-3C4C8E5A8E13}" type="presOf" srcId="{484815A8-F93B-42BE-856B-19AC672E8763}" destId="{B4F3A839-8B18-483F-A1BA-E5AA0F8E1782}" srcOrd="0" destOrd="0" presId="urn:microsoft.com/office/officeart/2016/7/layout/RepeatingBendingProcessNew"/>
    <dgm:cxn modelId="{090B41C6-66A4-431C-9E1C-BA70D80E8BBF}" type="presOf" srcId="{311FCA5E-5042-41AC-B6BF-6BCFB5B768CF}" destId="{052EDBEB-4EF0-4C63-AE15-171A69809C71}" srcOrd="0" destOrd="0" presId="urn:microsoft.com/office/officeart/2016/7/layout/RepeatingBendingProcessNew"/>
    <dgm:cxn modelId="{387D9CD0-0918-48C6-89AB-2C6CD85ED157}" srcId="{1474CE94-2223-4A84-AC57-32C0C0CDD642}" destId="{A194FC4C-E88C-440D-9C21-497BF105E018}" srcOrd="3" destOrd="0" parTransId="{416D5B5B-2E2A-49E6-B6EC-09D3CBCB8A94}" sibTransId="{7F15AE6C-F8F4-449D-A4A7-F0FFFE1AB7A1}"/>
    <dgm:cxn modelId="{08B19AD2-D7EC-423B-BE09-38336722A3F8}" type="presOf" srcId="{7F15AE6C-F8F4-449D-A4A7-F0FFFE1AB7A1}" destId="{F2B0C884-3E3B-4489-A8F4-16C0DB497614}" srcOrd="1" destOrd="0" presId="urn:microsoft.com/office/officeart/2016/7/layout/RepeatingBendingProcessNew"/>
    <dgm:cxn modelId="{0925C0DC-AB0E-417A-A82D-5222AA58A2F5}" type="presOf" srcId="{4B5C6258-1468-4C60-B376-5C52FFEB9402}" destId="{193E95B7-CB1E-440E-A192-94FCE4D79180}" srcOrd="0" destOrd="0" presId="urn:microsoft.com/office/officeart/2016/7/layout/RepeatingBendingProcessNew"/>
    <dgm:cxn modelId="{0FC333F6-CF32-402A-81A5-EC05CE422335}" type="presOf" srcId="{868830E7-D231-4B82-A5CE-C6068DF0B655}" destId="{A50E5146-BF60-48C0-83D0-4B9F18B8F201}" srcOrd="0" destOrd="0" presId="urn:microsoft.com/office/officeart/2016/7/layout/RepeatingBendingProcessNew"/>
    <dgm:cxn modelId="{0F76BA49-9EF1-4FE2-B334-467701BB37EE}" type="presParOf" srcId="{F92750E9-39CE-41E1-BA43-76D96FC1F661}" destId="{D7EAA91E-761A-4D2D-8015-68E773827417}" srcOrd="0" destOrd="0" presId="urn:microsoft.com/office/officeart/2016/7/layout/RepeatingBendingProcessNew"/>
    <dgm:cxn modelId="{2B80E070-E0C5-4983-A207-D060CEC0C50F}" type="presParOf" srcId="{F92750E9-39CE-41E1-BA43-76D96FC1F661}" destId="{052EDBEB-4EF0-4C63-AE15-171A69809C71}" srcOrd="1" destOrd="0" presId="urn:microsoft.com/office/officeart/2016/7/layout/RepeatingBendingProcessNew"/>
    <dgm:cxn modelId="{76B22BB7-77B2-4C48-90A1-4CE4F9CD17B3}" type="presParOf" srcId="{052EDBEB-4EF0-4C63-AE15-171A69809C71}" destId="{3F660C29-5266-433E-8B10-176D289D6549}" srcOrd="0" destOrd="0" presId="urn:microsoft.com/office/officeart/2016/7/layout/RepeatingBendingProcessNew"/>
    <dgm:cxn modelId="{4C431645-3847-4821-8740-1EDB7D721240}" type="presParOf" srcId="{F92750E9-39CE-41E1-BA43-76D96FC1F661}" destId="{C1BFC18C-597D-47D2-98D4-919A51D8CE96}" srcOrd="2" destOrd="0" presId="urn:microsoft.com/office/officeart/2016/7/layout/RepeatingBendingProcessNew"/>
    <dgm:cxn modelId="{A9F28484-489B-41EC-B828-4E0806B27F0F}" type="presParOf" srcId="{F92750E9-39CE-41E1-BA43-76D96FC1F661}" destId="{1B5ED2BE-8842-4B45-87EF-2504AC8E0B0E}" srcOrd="3" destOrd="0" presId="urn:microsoft.com/office/officeart/2016/7/layout/RepeatingBendingProcessNew"/>
    <dgm:cxn modelId="{259C8F9F-BAC6-4F31-B8E7-75648CE31D39}" type="presParOf" srcId="{1B5ED2BE-8842-4B45-87EF-2504AC8E0B0E}" destId="{32748B4D-9BAD-41A1-8DDF-95053D3BA1BF}" srcOrd="0" destOrd="0" presId="urn:microsoft.com/office/officeart/2016/7/layout/RepeatingBendingProcessNew"/>
    <dgm:cxn modelId="{00D21C5C-6980-4BEC-8C2A-78EBCE745B66}" type="presParOf" srcId="{F92750E9-39CE-41E1-BA43-76D96FC1F661}" destId="{193E95B7-CB1E-440E-A192-94FCE4D79180}" srcOrd="4" destOrd="0" presId="urn:microsoft.com/office/officeart/2016/7/layout/RepeatingBendingProcessNew"/>
    <dgm:cxn modelId="{3B20BBF3-422A-4BA8-A71E-83416839C27B}" type="presParOf" srcId="{F92750E9-39CE-41E1-BA43-76D96FC1F661}" destId="{B4F3A839-8B18-483F-A1BA-E5AA0F8E1782}" srcOrd="5" destOrd="0" presId="urn:microsoft.com/office/officeart/2016/7/layout/RepeatingBendingProcessNew"/>
    <dgm:cxn modelId="{C64B40B1-59A4-4541-856A-2EB935A50403}" type="presParOf" srcId="{B4F3A839-8B18-483F-A1BA-E5AA0F8E1782}" destId="{0F6C9E73-A39A-41A6-966A-2F46B39ACA76}" srcOrd="0" destOrd="0" presId="urn:microsoft.com/office/officeart/2016/7/layout/RepeatingBendingProcessNew"/>
    <dgm:cxn modelId="{3019B79A-4179-48D0-8837-B4AD9A5A9F80}" type="presParOf" srcId="{F92750E9-39CE-41E1-BA43-76D96FC1F661}" destId="{AA17115D-7BF1-427E-8775-FBE6F53D58DE}" srcOrd="6" destOrd="0" presId="urn:microsoft.com/office/officeart/2016/7/layout/RepeatingBendingProcessNew"/>
    <dgm:cxn modelId="{6294A2A3-CEC4-4945-800F-B839C5270612}" type="presParOf" srcId="{F92750E9-39CE-41E1-BA43-76D96FC1F661}" destId="{8D48FD0F-480C-480F-9B9D-34ECCFD3E8CE}" srcOrd="7" destOrd="0" presId="urn:microsoft.com/office/officeart/2016/7/layout/RepeatingBendingProcessNew"/>
    <dgm:cxn modelId="{BDF45B26-B811-43C8-96EC-3D846ED1345F}" type="presParOf" srcId="{8D48FD0F-480C-480F-9B9D-34ECCFD3E8CE}" destId="{F2B0C884-3E3B-4489-A8F4-16C0DB497614}" srcOrd="0" destOrd="0" presId="urn:microsoft.com/office/officeart/2016/7/layout/RepeatingBendingProcessNew"/>
    <dgm:cxn modelId="{F6D9DC68-5C23-487F-A04C-45ECF8D39978}" type="presParOf" srcId="{F92750E9-39CE-41E1-BA43-76D96FC1F661}" destId="{F19308CA-E59D-4D2F-90BE-424B198BC6AB}" srcOrd="8" destOrd="0" presId="urn:microsoft.com/office/officeart/2016/7/layout/RepeatingBendingProcessNew"/>
    <dgm:cxn modelId="{411E3F2C-24B7-47A6-BDFD-A6AB19EDB15E}" type="presParOf" srcId="{F92750E9-39CE-41E1-BA43-76D96FC1F661}" destId="{67A89231-8BC9-4047-ABAD-7343AF202589}" srcOrd="9" destOrd="0" presId="urn:microsoft.com/office/officeart/2016/7/layout/RepeatingBendingProcessNew"/>
    <dgm:cxn modelId="{83C5D9BA-4AE4-4964-B3C6-E7238B1AE30E}" type="presParOf" srcId="{67A89231-8BC9-4047-ABAD-7343AF202589}" destId="{4CB7E90C-6772-4699-8D98-D4691964567D}" srcOrd="0" destOrd="0" presId="urn:microsoft.com/office/officeart/2016/7/layout/RepeatingBendingProcessNew"/>
    <dgm:cxn modelId="{E0CA6612-DD46-4F8E-ADB0-B5C950389ED7}" type="presParOf" srcId="{F92750E9-39CE-41E1-BA43-76D96FC1F661}" destId="{A50E5146-BF60-48C0-83D0-4B9F18B8F201}"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73A32C-E292-4EF1-A5F9-7C09F5D4E4E4}" type="doc">
      <dgm:prSet loTypeId="urn:microsoft.com/office/officeart/2005/8/layout/hList7" loCatId="list" qsTypeId="urn:microsoft.com/office/officeart/2005/8/quickstyle/simple2" qsCatId="simple" csTypeId="urn:microsoft.com/office/officeart/2005/8/colors/colorful2" csCatId="colorful" phldr="1"/>
      <dgm:spPr/>
      <dgm:t>
        <a:bodyPr/>
        <a:lstStyle/>
        <a:p>
          <a:endParaRPr lang="en-US"/>
        </a:p>
      </dgm:t>
    </dgm:pt>
    <dgm:pt modelId="{02580027-7450-41A5-BE59-0708701A05B2}">
      <dgm:prSet phldrT="[Text]" custT="1"/>
      <dgm:spPr>
        <a:solidFill>
          <a:srgbClr val="E55015"/>
        </a:solidFill>
      </dgm:spPr>
      <dgm:t>
        <a:bodyPr/>
        <a:lstStyle/>
        <a:p>
          <a:r>
            <a:rPr lang="en-US" sz="2000" baseline="0" dirty="0">
              <a:latin typeface="+mj-lt"/>
            </a:rPr>
            <a:t>Financial Aid</a:t>
          </a:r>
        </a:p>
      </dgm:t>
    </dgm:pt>
    <dgm:pt modelId="{7DDBAC1B-B05A-4920-B74E-806D1BE84A54}" type="parTrans" cxnId="{7239CFEE-0B41-472E-B35B-F4546C16477A}">
      <dgm:prSet/>
      <dgm:spPr/>
      <dgm:t>
        <a:bodyPr/>
        <a:lstStyle/>
        <a:p>
          <a:endParaRPr lang="en-US"/>
        </a:p>
      </dgm:t>
    </dgm:pt>
    <dgm:pt modelId="{2CE69DDE-78AB-481D-924F-8A008EEA766A}" type="sibTrans" cxnId="{7239CFEE-0B41-472E-B35B-F4546C16477A}">
      <dgm:prSet/>
      <dgm:spPr/>
      <dgm:t>
        <a:bodyPr/>
        <a:lstStyle/>
        <a:p>
          <a:endParaRPr lang="en-US"/>
        </a:p>
      </dgm:t>
    </dgm:pt>
    <dgm:pt modelId="{3035BFEF-641E-4078-A072-B42D9D21AA04}">
      <dgm:prSet phldrT="[Text]" custT="1"/>
      <dgm:spPr>
        <a:solidFill>
          <a:srgbClr val="E55015"/>
        </a:solidFill>
      </dgm:spPr>
      <dgm:t>
        <a:bodyPr/>
        <a:lstStyle/>
        <a:p>
          <a:r>
            <a:rPr lang="en-US" sz="1600" baseline="0" dirty="0">
              <a:latin typeface="+mj-lt"/>
            </a:rPr>
            <a:t>Status of Awards</a:t>
          </a:r>
        </a:p>
      </dgm:t>
    </dgm:pt>
    <dgm:pt modelId="{409CB12C-2455-4C27-AA44-5DC9F61F9073}" type="parTrans" cxnId="{F978A784-0C0E-410F-9CC0-5484DB422F0E}">
      <dgm:prSet/>
      <dgm:spPr/>
      <dgm:t>
        <a:bodyPr/>
        <a:lstStyle/>
        <a:p>
          <a:endParaRPr lang="en-US"/>
        </a:p>
      </dgm:t>
    </dgm:pt>
    <dgm:pt modelId="{54E71845-D54C-463D-8A34-4CAF9F85A7EF}" type="sibTrans" cxnId="{F978A784-0C0E-410F-9CC0-5484DB422F0E}">
      <dgm:prSet/>
      <dgm:spPr/>
      <dgm:t>
        <a:bodyPr/>
        <a:lstStyle/>
        <a:p>
          <a:endParaRPr lang="en-US"/>
        </a:p>
      </dgm:t>
    </dgm:pt>
    <dgm:pt modelId="{A0092321-D271-4BF4-8349-6DC885FE0DFC}">
      <dgm:prSet phldrT="[Text]" custT="1"/>
      <dgm:spPr>
        <a:solidFill>
          <a:srgbClr val="E55015"/>
        </a:solidFill>
      </dgm:spPr>
      <dgm:t>
        <a:bodyPr/>
        <a:lstStyle/>
        <a:p>
          <a:r>
            <a:rPr lang="en-US" sz="1600" baseline="0" dirty="0">
              <a:latin typeface="+mj-lt"/>
            </a:rPr>
            <a:t>Submit Documentation</a:t>
          </a:r>
        </a:p>
      </dgm:t>
    </dgm:pt>
    <dgm:pt modelId="{95247839-22FB-47BF-8F38-52DC62606FF8}" type="parTrans" cxnId="{6E615F63-A9C1-4927-85C7-387363FAF972}">
      <dgm:prSet/>
      <dgm:spPr/>
      <dgm:t>
        <a:bodyPr/>
        <a:lstStyle/>
        <a:p>
          <a:endParaRPr lang="en-US"/>
        </a:p>
      </dgm:t>
    </dgm:pt>
    <dgm:pt modelId="{F4AB2C70-B451-4400-B672-B8A5AB35DC55}" type="sibTrans" cxnId="{6E615F63-A9C1-4927-85C7-387363FAF972}">
      <dgm:prSet/>
      <dgm:spPr/>
      <dgm:t>
        <a:bodyPr/>
        <a:lstStyle/>
        <a:p>
          <a:endParaRPr lang="en-US"/>
        </a:p>
      </dgm:t>
    </dgm:pt>
    <dgm:pt modelId="{0AA63ACE-2830-4402-8DE8-E5F43F11EAAC}">
      <dgm:prSet phldrT="[Text]" custT="1"/>
      <dgm:spPr>
        <a:solidFill>
          <a:srgbClr val="E55015"/>
        </a:solidFill>
      </dgm:spPr>
      <dgm:t>
        <a:bodyPr/>
        <a:lstStyle/>
        <a:p>
          <a:r>
            <a:rPr lang="en-US" sz="1600" baseline="0" dirty="0">
              <a:latin typeface="+mj-lt"/>
            </a:rPr>
            <a:t>Status of disbursements</a:t>
          </a:r>
        </a:p>
      </dgm:t>
    </dgm:pt>
    <dgm:pt modelId="{68781214-8C2C-454F-A247-B3428D7FE3B9}" type="parTrans" cxnId="{625683C4-60CE-4C25-A14B-BF6329AAE284}">
      <dgm:prSet/>
      <dgm:spPr/>
      <dgm:t>
        <a:bodyPr/>
        <a:lstStyle/>
        <a:p>
          <a:endParaRPr lang="en-US"/>
        </a:p>
      </dgm:t>
    </dgm:pt>
    <dgm:pt modelId="{79A7813B-11BA-48AD-B660-527CBAD69F4D}" type="sibTrans" cxnId="{625683C4-60CE-4C25-A14B-BF6329AAE284}">
      <dgm:prSet/>
      <dgm:spPr/>
      <dgm:t>
        <a:bodyPr/>
        <a:lstStyle/>
        <a:p>
          <a:endParaRPr lang="en-US"/>
        </a:p>
      </dgm:t>
    </dgm:pt>
    <dgm:pt modelId="{9F645832-C88C-49D1-A7BB-965DDFEFC638}">
      <dgm:prSet phldrT="[Text]" custT="1"/>
      <dgm:spPr>
        <a:solidFill>
          <a:schemeClr val="accent2">
            <a:lumMod val="75000"/>
          </a:schemeClr>
        </a:solidFill>
      </dgm:spPr>
      <dgm:t>
        <a:bodyPr/>
        <a:lstStyle/>
        <a:p>
          <a:r>
            <a:rPr lang="en-US" sz="1700" baseline="0" dirty="0">
              <a:latin typeface="+mj-lt"/>
            </a:rPr>
            <a:t>Render Payments</a:t>
          </a:r>
        </a:p>
      </dgm:t>
    </dgm:pt>
    <dgm:pt modelId="{07E98D7E-428E-48D7-A7F3-CF91A7BB4D3E}">
      <dgm:prSet phldrT="[Text]" custT="1"/>
      <dgm:spPr>
        <a:solidFill>
          <a:schemeClr val="accent2">
            <a:lumMod val="75000"/>
          </a:schemeClr>
        </a:solidFill>
      </dgm:spPr>
      <dgm:t>
        <a:bodyPr/>
        <a:lstStyle/>
        <a:p>
          <a:r>
            <a:rPr lang="en-US" sz="1700" baseline="0" dirty="0">
              <a:latin typeface="+mj-lt"/>
            </a:rPr>
            <a:t>Balance Inquiries</a:t>
          </a:r>
        </a:p>
      </dgm:t>
    </dgm:pt>
    <dgm:pt modelId="{B2D51533-AF50-4ED6-95E1-8616FA4C0F8F}">
      <dgm:prSet phldrT="[Text]" custT="1"/>
      <dgm:spPr>
        <a:solidFill>
          <a:schemeClr val="accent2">
            <a:lumMod val="75000"/>
          </a:schemeClr>
        </a:solidFill>
      </dgm:spPr>
      <dgm:t>
        <a:bodyPr/>
        <a:lstStyle/>
        <a:p>
          <a:r>
            <a:rPr lang="en-US" sz="1700" baseline="0" dirty="0">
              <a:latin typeface="+mj-lt"/>
            </a:rPr>
            <a:t>Payment Plan Options</a:t>
          </a:r>
        </a:p>
      </dgm:t>
    </dgm:pt>
    <dgm:pt modelId="{F4569DF3-3D21-4A91-A561-949189D7A876}">
      <dgm:prSet phldrT="[Text]"/>
      <dgm:spPr>
        <a:solidFill>
          <a:schemeClr val="accent2">
            <a:lumMod val="75000"/>
          </a:schemeClr>
        </a:solidFill>
      </dgm:spPr>
      <dgm:t>
        <a:bodyPr/>
        <a:lstStyle/>
        <a:p>
          <a:r>
            <a:rPr lang="en-US" sz="2000" baseline="0" dirty="0">
              <a:latin typeface="+mj-lt"/>
            </a:rPr>
            <a:t>Billing/Payment</a:t>
          </a:r>
        </a:p>
      </dgm:t>
    </dgm:pt>
    <dgm:pt modelId="{FB93ABC8-69A7-46C1-8F12-044F2F57B557}" type="sibTrans" cxnId="{FB964DE3-7DCA-4CD3-A04E-9FBC3D56AAFE}">
      <dgm:prSet/>
      <dgm:spPr/>
      <dgm:t>
        <a:bodyPr/>
        <a:lstStyle/>
        <a:p>
          <a:endParaRPr lang="en-US"/>
        </a:p>
      </dgm:t>
    </dgm:pt>
    <dgm:pt modelId="{3100457F-521E-4737-A02B-A7038BEE0758}" type="parTrans" cxnId="{FB964DE3-7DCA-4CD3-A04E-9FBC3D56AAFE}">
      <dgm:prSet/>
      <dgm:spPr/>
      <dgm:t>
        <a:bodyPr/>
        <a:lstStyle/>
        <a:p>
          <a:endParaRPr lang="en-US"/>
        </a:p>
      </dgm:t>
    </dgm:pt>
    <dgm:pt modelId="{D357CBFF-B055-44DA-9070-2BD3977853CC}" type="sibTrans" cxnId="{32E140F3-619A-4790-B991-EA70D67196D6}">
      <dgm:prSet/>
      <dgm:spPr/>
      <dgm:t>
        <a:bodyPr/>
        <a:lstStyle/>
        <a:p>
          <a:endParaRPr lang="en-US"/>
        </a:p>
      </dgm:t>
    </dgm:pt>
    <dgm:pt modelId="{32BF2302-2693-4861-8BE4-ACD6A1DC827B}" type="parTrans" cxnId="{32E140F3-619A-4790-B991-EA70D67196D6}">
      <dgm:prSet/>
      <dgm:spPr/>
      <dgm:t>
        <a:bodyPr/>
        <a:lstStyle/>
        <a:p>
          <a:endParaRPr lang="en-US"/>
        </a:p>
      </dgm:t>
    </dgm:pt>
    <dgm:pt modelId="{6C59CC84-569F-471D-B44F-582B5C5A0D67}" type="sibTrans" cxnId="{59BCC65D-BFF6-40E3-9D1A-8A93A6A4BDE4}">
      <dgm:prSet/>
      <dgm:spPr/>
      <dgm:t>
        <a:bodyPr/>
        <a:lstStyle/>
        <a:p>
          <a:endParaRPr lang="en-US"/>
        </a:p>
      </dgm:t>
    </dgm:pt>
    <dgm:pt modelId="{3F57C96C-CDD4-43ED-B962-3FE130E2BA3F}" type="parTrans" cxnId="{59BCC65D-BFF6-40E3-9D1A-8A93A6A4BDE4}">
      <dgm:prSet/>
      <dgm:spPr/>
      <dgm:t>
        <a:bodyPr/>
        <a:lstStyle/>
        <a:p>
          <a:endParaRPr lang="en-US"/>
        </a:p>
      </dgm:t>
    </dgm:pt>
    <dgm:pt modelId="{8F671C18-E5A4-4201-8B80-2BACC173107F}" type="sibTrans" cxnId="{480A9D54-B830-43C9-89DD-47857718E9FD}">
      <dgm:prSet/>
      <dgm:spPr/>
      <dgm:t>
        <a:bodyPr/>
        <a:lstStyle/>
        <a:p>
          <a:endParaRPr lang="en-US"/>
        </a:p>
      </dgm:t>
    </dgm:pt>
    <dgm:pt modelId="{5E1CF7E1-47E1-456B-BFAD-DA24F72C17AE}" type="parTrans" cxnId="{480A9D54-B830-43C9-89DD-47857718E9FD}">
      <dgm:prSet/>
      <dgm:spPr/>
      <dgm:t>
        <a:bodyPr/>
        <a:lstStyle/>
        <a:p>
          <a:endParaRPr lang="en-US"/>
        </a:p>
      </dgm:t>
    </dgm:pt>
    <dgm:pt modelId="{AF687FAE-C677-4206-B1B7-0EC89128F3B3}">
      <dgm:prSet phldrT="[Text]" custT="1"/>
      <dgm:spPr>
        <a:solidFill>
          <a:srgbClr val="C89800"/>
        </a:solidFill>
      </dgm:spPr>
      <dgm:t>
        <a:bodyPr/>
        <a:lstStyle/>
        <a:p>
          <a:r>
            <a:rPr lang="en-US" sz="1700" baseline="0" dirty="0">
              <a:latin typeface="+mj-lt"/>
            </a:rPr>
            <a:t>Verifications</a:t>
          </a:r>
        </a:p>
      </dgm:t>
    </dgm:pt>
    <dgm:pt modelId="{14C75AB7-C16C-4FA5-89D6-14F69FBEC7EC}">
      <dgm:prSet phldrT="[Text]" custT="1"/>
      <dgm:spPr>
        <a:solidFill>
          <a:srgbClr val="C89800"/>
        </a:solidFill>
      </dgm:spPr>
      <dgm:t>
        <a:bodyPr/>
        <a:lstStyle/>
        <a:p>
          <a:r>
            <a:rPr lang="en-US" sz="1700" baseline="0" dirty="0">
              <a:latin typeface="+mj-lt"/>
            </a:rPr>
            <a:t>Transcripts</a:t>
          </a:r>
        </a:p>
      </dgm:t>
    </dgm:pt>
    <dgm:pt modelId="{9D687254-81E0-4497-B9E8-A37270987ECC}">
      <dgm:prSet phldrT="[Text]"/>
      <dgm:spPr>
        <a:solidFill>
          <a:srgbClr val="C89800"/>
        </a:solidFill>
      </dgm:spPr>
      <dgm:t>
        <a:bodyPr/>
        <a:lstStyle/>
        <a:p>
          <a:r>
            <a:rPr lang="en-US" sz="2000" baseline="0" dirty="0">
              <a:latin typeface="+mj-lt"/>
            </a:rPr>
            <a:t>Records</a:t>
          </a:r>
        </a:p>
      </dgm:t>
    </dgm:pt>
    <dgm:pt modelId="{270EBEBA-14BC-4908-AAA7-1B451781F11E}" type="sibTrans" cxnId="{5B202447-4685-4876-A306-35D5B217AAEF}">
      <dgm:prSet/>
      <dgm:spPr/>
      <dgm:t>
        <a:bodyPr/>
        <a:lstStyle/>
        <a:p>
          <a:endParaRPr lang="en-US"/>
        </a:p>
      </dgm:t>
    </dgm:pt>
    <dgm:pt modelId="{C7045F67-0916-4DD4-8757-52E238511C9E}" type="parTrans" cxnId="{5B202447-4685-4876-A306-35D5B217AAEF}">
      <dgm:prSet/>
      <dgm:spPr/>
      <dgm:t>
        <a:bodyPr/>
        <a:lstStyle/>
        <a:p>
          <a:endParaRPr lang="en-US"/>
        </a:p>
      </dgm:t>
    </dgm:pt>
    <dgm:pt modelId="{5CC7AF99-1C3D-4AA2-B9F7-0026864B26F8}" type="sibTrans" cxnId="{D16AF9E9-BC0C-4803-81C9-4DA7CF0495DB}">
      <dgm:prSet/>
      <dgm:spPr/>
      <dgm:t>
        <a:bodyPr/>
        <a:lstStyle/>
        <a:p>
          <a:endParaRPr lang="en-US"/>
        </a:p>
      </dgm:t>
    </dgm:pt>
    <dgm:pt modelId="{ED8580AC-6CAF-412D-A93B-82E19C310191}" type="parTrans" cxnId="{D16AF9E9-BC0C-4803-81C9-4DA7CF0495DB}">
      <dgm:prSet/>
      <dgm:spPr/>
      <dgm:t>
        <a:bodyPr/>
        <a:lstStyle/>
        <a:p>
          <a:endParaRPr lang="en-US"/>
        </a:p>
      </dgm:t>
    </dgm:pt>
    <dgm:pt modelId="{C3CE11BA-480A-43D7-A675-3C9329469671}" type="sibTrans" cxnId="{E5AD8FCB-5524-4EC0-93DD-26737FCBD35E}">
      <dgm:prSet/>
      <dgm:spPr/>
      <dgm:t>
        <a:bodyPr/>
        <a:lstStyle/>
        <a:p>
          <a:endParaRPr lang="en-US"/>
        </a:p>
      </dgm:t>
    </dgm:pt>
    <dgm:pt modelId="{B3EE1E19-E221-4A91-B03F-84F2EB76F947}" type="parTrans" cxnId="{E5AD8FCB-5524-4EC0-93DD-26737FCBD35E}">
      <dgm:prSet/>
      <dgm:spPr/>
      <dgm:t>
        <a:bodyPr/>
        <a:lstStyle/>
        <a:p>
          <a:endParaRPr lang="en-US"/>
        </a:p>
      </dgm:t>
    </dgm:pt>
    <dgm:pt modelId="{8D0CF810-44AF-4E2F-97CC-8C1C9105694A}">
      <dgm:prSet phldrT="[Text]"/>
      <dgm:spPr>
        <a:solidFill>
          <a:srgbClr val="E55015"/>
        </a:solidFill>
      </dgm:spPr>
      <dgm:t>
        <a:bodyPr/>
        <a:lstStyle/>
        <a:p>
          <a:endParaRPr lang="en-US" sz="1300" baseline="0" dirty="0">
            <a:latin typeface="+mj-lt"/>
          </a:endParaRPr>
        </a:p>
      </dgm:t>
    </dgm:pt>
    <dgm:pt modelId="{0D2F6A39-F24A-4440-9B5C-13B6FD1A94CF}" type="parTrans" cxnId="{1EF6CFBD-0B4F-483A-A48C-446717A3A24B}">
      <dgm:prSet/>
      <dgm:spPr/>
      <dgm:t>
        <a:bodyPr/>
        <a:lstStyle/>
        <a:p>
          <a:endParaRPr lang="en-US"/>
        </a:p>
      </dgm:t>
    </dgm:pt>
    <dgm:pt modelId="{53DC3D3B-0E78-49DB-A4F9-77DFF927FA4A}" type="sibTrans" cxnId="{1EF6CFBD-0B4F-483A-A48C-446717A3A24B}">
      <dgm:prSet/>
      <dgm:spPr/>
      <dgm:t>
        <a:bodyPr/>
        <a:lstStyle/>
        <a:p>
          <a:endParaRPr lang="en-US"/>
        </a:p>
      </dgm:t>
    </dgm:pt>
    <dgm:pt modelId="{59140BFC-84A3-4DE3-8647-616C6727C951}">
      <dgm:prSet phldrT="[Text]" custT="1"/>
      <dgm:spPr>
        <a:solidFill>
          <a:srgbClr val="C89800"/>
        </a:solidFill>
      </dgm:spPr>
      <dgm:t>
        <a:bodyPr/>
        <a:lstStyle/>
        <a:p>
          <a:r>
            <a:rPr lang="en-US" sz="1700" baseline="0" dirty="0">
              <a:latin typeface="+mj-lt"/>
            </a:rPr>
            <a:t>Form completion</a:t>
          </a:r>
        </a:p>
      </dgm:t>
    </dgm:pt>
    <dgm:pt modelId="{7424FDAD-247D-4717-9FD5-21EE3ED0A5A5}" type="parTrans" cxnId="{5D81A605-5254-48CC-80FA-43D5EFDA0D93}">
      <dgm:prSet/>
      <dgm:spPr/>
      <dgm:t>
        <a:bodyPr/>
        <a:lstStyle/>
        <a:p>
          <a:endParaRPr lang="en-US"/>
        </a:p>
      </dgm:t>
    </dgm:pt>
    <dgm:pt modelId="{B433F04E-471F-46DB-BD3B-D6A0B4A086BD}" type="sibTrans" cxnId="{5D81A605-5254-48CC-80FA-43D5EFDA0D93}">
      <dgm:prSet/>
      <dgm:spPr/>
      <dgm:t>
        <a:bodyPr/>
        <a:lstStyle/>
        <a:p>
          <a:endParaRPr lang="en-US"/>
        </a:p>
      </dgm:t>
    </dgm:pt>
    <dgm:pt modelId="{DACE31A1-AE20-4DCC-BD36-5DC6C7230EB7}">
      <dgm:prSet phldrT="[Text]" custT="1"/>
      <dgm:spPr>
        <a:solidFill>
          <a:schemeClr val="accent2">
            <a:lumMod val="75000"/>
          </a:schemeClr>
        </a:solidFill>
      </dgm:spPr>
      <dgm:t>
        <a:bodyPr/>
        <a:lstStyle/>
        <a:p>
          <a:r>
            <a:rPr lang="en-US" sz="1700" baseline="0" dirty="0">
              <a:latin typeface="+mj-lt"/>
            </a:rPr>
            <a:t>Status of refunds</a:t>
          </a:r>
        </a:p>
      </dgm:t>
    </dgm:pt>
    <dgm:pt modelId="{F0A662EF-D80A-4F9A-A9BE-FF3A868643A2}" type="parTrans" cxnId="{6BB583F2-CD1F-4D43-A47A-93AAE7CF0926}">
      <dgm:prSet/>
      <dgm:spPr/>
      <dgm:t>
        <a:bodyPr/>
        <a:lstStyle/>
        <a:p>
          <a:endParaRPr lang="en-US"/>
        </a:p>
      </dgm:t>
    </dgm:pt>
    <dgm:pt modelId="{B98D81FB-4F5C-4CA9-A906-2D567920CA2E}" type="sibTrans" cxnId="{6BB583F2-CD1F-4D43-A47A-93AAE7CF0926}">
      <dgm:prSet/>
      <dgm:spPr/>
      <dgm:t>
        <a:bodyPr/>
        <a:lstStyle/>
        <a:p>
          <a:endParaRPr lang="en-US"/>
        </a:p>
      </dgm:t>
    </dgm:pt>
    <dgm:pt modelId="{2C3CD7FD-4637-4482-826E-3B2BF2610D20}" type="pres">
      <dgm:prSet presAssocID="{C373A32C-E292-4EF1-A5F9-7C09F5D4E4E4}" presName="Name0" presStyleCnt="0">
        <dgm:presLayoutVars>
          <dgm:dir/>
          <dgm:resizeHandles val="exact"/>
        </dgm:presLayoutVars>
      </dgm:prSet>
      <dgm:spPr/>
    </dgm:pt>
    <dgm:pt modelId="{4B4805B8-6E14-41AA-BD09-104FBEEAF489}" type="pres">
      <dgm:prSet presAssocID="{C373A32C-E292-4EF1-A5F9-7C09F5D4E4E4}" presName="fgShape" presStyleLbl="fgShp" presStyleIdx="0" presStyleCnt="1" custFlipVert="1" custFlipHor="1" custScaleX="88004" custScaleY="33085" custLinFactNeighborX="95" custLinFactNeighborY="14770"/>
      <dgm:spPr>
        <a:prstGeom prst="ellipse">
          <a:avLst/>
        </a:prstGeom>
        <a:solidFill>
          <a:schemeClr val="accent2">
            <a:lumMod val="40000"/>
            <a:lumOff val="60000"/>
          </a:schemeClr>
        </a:solidFill>
      </dgm:spPr>
    </dgm:pt>
    <dgm:pt modelId="{0C222014-0F23-4004-96E5-A700329DA8F5}" type="pres">
      <dgm:prSet presAssocID="{C373A32C-E292-4EF1-A5F9-7C09F5D4E4E4}" presName="linComp" presStyleCnt="0"/>
      <dgm:spPr/>
    </dgm:pt>
    <dgm:pt modelId="{A11BF812-3A5B-47E7-A2E9-4711B2345412}" type="pres">
      <dgm:prSet presAssocID="{02580027-7450-41A5-BE59-0708701A05B2}" presName="compNode" presStyleCnt="0"/>
      <dgm:spPr/>
    </dgm:pt>
    <dgm:pt modelId="{AC0587D3-D669-4217-8CD1-1D8FA17FEFBE}" type="pres">
      <dgm:prSet presAssocID="{02580027-7450-41A5-BE59-0708701A05B2}" presName="bkgdShape" presStyleLbl="node1" presStyleIdx="0" presStyleCnt="3"/>
      <dgm:spPr/>
    </dgm:pt>
    <dgm:pt modelId="{D8E68A5F-E3BF-4ED2-8C07-CA5941B3964D}" type="pres">
      <dgm:prSet presAssocID="{02580027-7450-41A5-BE59-0708701A05B2}" presName="nodeTx" presStyleLbl="node1" presStyleIdx="0" presStyleCnt="3">
        <dgm:presLayoutVars>
          <dgm:bulletEnabled val="1"/>
        </dgm:presLayoutVars>
      </dgm:prSet>
      <dgm:spPr/>
    </dgm:pt>
    <dgm:pt modelId="{B2D312E6-6686-4866-A3A1-C27D7940795D}" type="pres">
      <dgm:prSet presAssocID="{02580027-7450-41A5-BE59-0708701A05B2}" presName="invisiNode" presStyleLbl="node1" presStyleIdx="0" presStyleCnt="3"/>
      <dgm:spPr/>
    </dgm:pt>
    <dgm:pt modelId="{F27A5BA0-5E2D-4470-AF60-1F746B0FED0A}" type="pres">
      <dgm:prSet presAssocID="{02580027-7450-41A5-BE59-0708701A05B2}" presName="imagNode" presStyleLbl="fgImgPlace1" presStyleIdx="0" presStyleCnt="3" custLinFactNeighborX="731" custLinFactNeighborY="-44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B30D790-1174-45D6-A45C-DBE8A84179B1}" type="pres">
      <dgm:prSet presAssocID="{2CE69DDE-78AB-481D-924F-8A008EEA766A}" presName="sibTrans" presStyleLbl="sibTrans2D1" presStyleIdx="0" presStyleCnt="0"/>
      <dgm:spPr/>
    </dgm:pt>
    <dgm:pt modelId="{8F291B79-1357-4FBF-9238-987DB0517C9C}" type="pres">
      <dgm:prSet presAssocID="{F4569DF3-3D21-4A91-A561-949189D7A876}" presName="compNode" presStyleCnt="0"/>
      <dgm:spPr/>
    </dgm:pt>
    <dgm:pt modelId="{9C28FBA6-6AA4-4D57-A2D3-E81D2F6F1BCF}" type="pres">
      <dgm:prSet presAssocID="{F4569DF3-3D21-4A91-A561-949189D7A876}" presName="bkgdShape" presStyleLbl="node1" presStyleIdx="1" presStyleCnt="3"/>
      <dgm:spPr/>
    </dgm:pt>
    <dgm:pt modelId="{77E9B114-8581-4A99-A193-1F06E669BE9C}" type="pres">
      <dgm:prSet presAssocID="{F4569DF3-3D21-4A91-A561-949189D7A876}" presName="nodeTx" presStyleLbl="node1" presStyleIdx="1" presStyleCnt="3">
        <dgm:presLayoutVars>
          <dgm:bulletEnabled val="1"/>
        </dgm:presLayoutVars>
      </dgm:prSet>
      <dgm:spPr/>
    </dgm:pt>
    <dgm:pt modelId="{2C9CFAA5-F77B-4F02-9936-F2737587A500}" type="pres">
      <dgm:prSet presAssocID="{F4569DF3-3D21-4A91-A561-949189D7A876}" presName="invisiNode" presStyleLbl="node1" presStyleIdx="1" presStyleCnt="3"/>
      <dgm:spPr/>
    </dgm:pt>
    <dgm:pt modelId="{A7D5D07D-8A4D-4985-BE64-B7E8063187B9}" type="pres">
      <dgm:prSet presAssocID="{F4569DF3-3D21-4A91-A561-949189D7A876}"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AB279C35-193D-40A9-9130-1854E01E8975}" type="pres">
      <dgm:prSet presAssocID="{FB93ABC8-69A7-46C1-8F12-044F2F57B557}" presName="sibTrans" presStyleLbl="sibTrans2D1" presStyleIdx="0" presStyleCnt="0"/>
      <dgm:spPr/>
    </dgm:pt>
    <dgm:pt modelId="{5EEB4B35-29A4-4D43-9095-D96B9AB2A8FA}" type="pres">
      <dgm:prSet presAssocID="{9D687254-81E0-4497-B9E8-A37270987ECC}" presName="compNode" presStyleCnt="0"/>
      <dgm:spPr/>
    </dgm:pt>
    <dgm:pt modelId="{1D33ECD3-0F1D-460D-BF7F-1B808B3281C6}" type="pres">
      <dgm:prSet presAssocID="{9D687254-81E0-4497-B9E8-A37270987ECC}" presName="bkgdShape" presStyleLbl="node1" presStyleIdx="2" presStyleCnt="3" custLinFactNeighborX="2106" custLinFactNeighborY="27660"/>
      <dgm:spPr/>
    </dgm:pt>
    <dgm:pt modelId="{3A1A2AEC-A1D2-4804-80BB-84BC53EBEC4D}" type="pres">
      <dgm:prSet presAssocID="{9D687254-81E0-4497-B9E8-A37270987ECC}" presName="nodeTx" presStyleLbl="node1" presStyleIdx="2" presStyleCnt="3">
        <dgm:presLayoutVars>
          <dgm:bulletEnabled val="1"/>
        </dgm:presLayoutVars>
      </dgm:prSet>
      <dgm:spPr/>
    </dgm:pt>
    <dgm:pt modelId="{48881B4D-4FC2-4679-8638-2E6DA43AB2AD}" type="pres">
      <dgm:prSet presAssocID="{9D687254-81E0-4497-B9E8-A37270987ECC}" presName="invisiNode" presStyleLbl="node1" presStyleIdx="2" presStyleCnt="3"/>
      <dgm:spPr/>
    </dgm:pt>
    <dgm:pt modelId="{9703239D-232B-4013-BC7D-A70CA3A87B87}" type="pres">
      <dgm:prSet presAssocID="{9D687254-81E0-4497-B9E8-A37270987ECC}" presName="imagNode" presStyleLbl="fgImgPlace1" presStyleIdx="2" presStyleCnt="3" custLinFactNeighborX="-8683" custLinFactNeighborY="315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pt>
  </dgm:ptLst>
  <dgm:cxnLst>
    <dgm:cxn modelId="{15CAEF03-037C-4051-8023-76C3E70D9B78}" type="presOf" srcId="{B2D51533-AF50-4ED6-95E1-8616FA4C0F8F}" destId="{9C28FBA6-6AA4-4D57-A2D3-E81D2F6F1BCF}" srcOrd="0" destOrd="1" presId="urn:microsoft.com/office/officeart/2005/8/layout/hList7"/>
    <dgm:cxn modelId="{5D81A605-5254-48CC-80FA-43D5EFDA0D93}" srcId="{9D687254-81E0-4497-B9E8-A37270987ECC}" destId="{59140BFC-84A3-4DE3-8647-616C6727C951}" srcOrd="2" destOrd="0" parTransId="{7424FDAD-247D-4717-9FD5-21EE3ED0A5A5}" sibTransId="{B433F04E-471F-46DB-BD3B-D6A0B4A086BD}"/>
    <dgm:cxn modelId="{4257B206-F010-457C-A539-6885E4C17611}" type="presOf" srcId="{C373A32C-E292-4EF1-A5F9-7C09F5D4E4E4}" destId="{2C3CD7FD-4637-4482-826E-3B2BF2610D20}" srcOrd="0" destOrd="0" presId="urn:microsoft.com/office/officeart/2005/8/layout/hList7"/>
    <dgm:cxn modelId="{979AC208-55C6-45F8-83CC-48F5F7F9F7E4}" type="presOf" srcId="{F4569DF3-3D21-4A91-A561-949189D7A876}" destId="{9C28FBA6-6AA4-4D57-A2D3-E81D2F6F1BCF}" srcOrd="0" destOrd="0" presId="urn:microsoft.com/office/officeart/2005/8/layout/hList7"/>
    <dgm:cxn modelId="{B7E41B18-E763-4A97-9549-86772CED192C}" type="presOf" srcId="{0AA63ACE-2830-4402-8DE8-E5F43F11EAAC}" destId="{AC0587D3-D669-4217-8CD1-1D8FA17FEFBE}" srcOrd="0" destOrd="3" presId="urn:microsoft.com/office/officeart/2005/8/layout/hList7"/>
    <dgm:cxn modelId="{EF970021-4005-4331-BBD3-695D17268DEF}" type="presOf" srcId="{A0092321-D271-4BF4-8349-6DC885FE0DFC}" destId="{D8E68A5F-E3BF-4ED2-8C07-CA5941B3964D}" srcOrd="1" destOrd="2" presId="urn:microsoft.com/office/officeart/2005/8/layout/hList7"/>
    <dgm:cxn modelId="{596BE424-1785-48C9-A9B2-CB06A53FBFCB}" type="presOf" srcId="{9F645832-C88C-49D1-A7BB-965DDFEFC638}" destId="{77E9B114-8581-4A99-A193-1F06E669BE9C}" srcOrd="1" destOrd="3" presId="urn:microsoft.com/office/officeart/2005/8/layout/hList7"/>
    <dgm:cxn modelId="{48D3DA2A-8A1A-49B0-9686-47AF51DF7639}" type="presOf" srcId="{B2D51533-AF50-4ED6-95E1-8616FA4C0F8F}" destId="{77E9B114-8581-4A99-A193-1F06E669BE9C}" srcOrd="1" destOrd="1" presId="urn:microsoft.com/office/officeart/2005/8/layout/hList7"/>
    <dgm:cxn modelId="{B31A452D-F02C-499B-8E37-21D626573CA0}" type="presOf" srcId="{0AA63ACE-2830-4402-8DE8-E5F43F11EAAC}" destId="{D8E68A5F-E3BF-4ED2-8C07-CA5941B3964D}" srcOrd="1" destOrd="3" presId="urn:microsoft.com/office/officeart/2005/8/layout/hList7"/>
    <dgm:cxn modelId="{A1A0EE2D-7627-4C47-A7CB-87233B43B2F0}" type="presOf" srcId="{DACE31A1-AE20-4DCC-BD36-5DC6C7230EB7}" destId="{9C28FBA6-6AA4-4D57-A2D3-E81D2F6F1BCF}" srcOrd="0" destOrd="4" presId="urn:microsoft.com/office/officeart/2005/8/layout/hList7"/>
    <dgm:cxn modelId="{59BCC65D-BFF6-40E3-9D1A-8A93A6A4BDE4}" srcId="{F4569DF3-3D21-4A91-A561-949189D7A876}" destId="{07E98D7E-428E-48D7-A7F3-CF91A7BB4D3E}" srcOrd="1" destOrd="0" parTransId="{3F57C96C-CDD4-43ED-B962-3FE130E2BA3F}" sibTransId="{6C59CC84-569F-471D-B44F-582B5C5A0D67}"/>
    <dgm:cxn modelId="{F324D441-A0F8-4EA4-BD12-E4546E22B6C9}" type="presOf" srcId="{02580027-7450-41A5-BE59-0708701A05B2}" destId="{AC0587D3-D669-4217-8CD1-1D8FA17FEFBE}" srcOrd="0" destOrd="0" presId="urn:microsoft.com/office/officeart/2005/8/layout/hList7"/>
    <dgm:cxn modelId="{A0003542-7F81-40D6-93E3-26A9B03C1D9A}" type="presOf" srcId="{07E98D7E-428E-48D7-A7F3-CF91A7BB4D3E}" destId="{9C28FBA6-6AA4-4D57-A2D3-E81D2F6F1BCF}" srcOrd="0" destOrd="2" presId="urn:microsoft.com/office/officeart/2005/8/layout/hList7"/>
    <dgm:cxn modelId="{BFC23F43-27D0-45AE-B6D1-42CC6969DE03}" type="presOf" srcId="{07E98D7E-428E-48D7-A7F3-CF91A7BB4D3E}" destId="{77E9B114-8581-4A99-A193-1F06E669BE9C}" srcOrd="1" destOrd="2" presId="urn:microsoft.com/office/officeart/2005/8/layout/hList7"/>
    <dgm:cxn modelId="{6E615F63-A9C1-4927-85C7-387363FAF972}" srcId="{02580027-7450-41A5-BE59-0708701A05B2}" destId="{A0092321-D271-4BF4-8349-6DC885FE0DFC}" srcOrd="1" destOrd="0" parTransId="{95247839-22FB-47BF-8F38-52DC62606FF8}" sibTransId="{F4AB2C70-B451-4400-B672-B8A5AB35DC55}"/>
    <dgm:cxn modelId="{8363A165-A4FE-4668-BC01-4A4023AF12A6}" type="presOf" srcId="{02580027-7450-41A5-BE59-0708701A05B2}" destId="{D8E68A5F-E3BF-4ED2-8C07-CA5941B3964D}" srcOrd="1" destOrd="0" presId="urn:microsoft.com/office/officeart/2005/8/layout/hList7"/>
    <dgm:cxn modelId="{5B202447-4685-4876-A306-35D5B217AAEF}" srcId="{C373A32C-E292-4EF1-A5F9-7C09F5D4E4E4}" destId="{9D687254-81E0-4497-B9E8-A37270987ECC}" srcOrd="2" destOrd="0" parTransId="{C7045F67-0916-4DD4-8757-52E238511C9E}" sibTransId="{270EBEBA-14BC-4908-AAA7-1B451781F11E}"/>
    <dgm:cxn modelId="{CE234447-EC86-4687-93ED-4187E2F5DF56}" type="presOf" srcId="{59140BFC-84A3-4DE3-8647-616C6727C951}" destId="{3A1A2AEC-A1D2-4804-80BB-84BC53EBEC4D}" srcOrd="1" destOrd="3" presId="urn:microsoft.com/office/officeart/2005/8/layout/hList7"/>
    <dgm:cxn modelId="{2592FB68-92AD-4C6B-A5DA-EB1D450F3D4C}" type="presOf" srcId="{AF687FAE-C677-4206-B1B7-0EC89128F3B3}" destId="{1D33ECD3-0F1D-460D-BF7F-1B808B3281C6}" srcOrd="0" destOrd="2" presId="urn:microsoft.com/office/officeart/2005/8/layout/hList7"/>
    <dgm:cxn modelId="{91AA856E-3A9B-49D7-9F25-B7B34FBA7FFA}" type="presOf" srcId="{3035BFEF-641E-4078-A072-B42D9D21AA04}" destId="{AC0587D3-D669-4217-8CD1-1D8FA17FEFBE}" srcOrd="0" destOrd="1" presId="urn:microsoft.com/office/officeart/2005/8/layout/hList7"/>
    <dgm:cxn modelId="{480A9D54-B830-43C9-89DD-47857718E9FD}" srcId="{F4569DF3-3D21-4A91-A561-949189D7A876}" destId="{B2D51533-AF50-4ED6-95E1-8616FA4C0F8F}" srcOrd="0" destOrd="0" parTransId="{5E1CF7E1-47E1-456B-BFAD-DA24F72C17AE}" sibTransId="{8F671C18-E5A4-4201-8B80-2BACC173107F}"/>
    <dgm:cxn modelId="{9FE9AB54-BA61-4AD8-A821-59D4E9EFD5E1}" type="presOf" srcId="{A0092321-D271-4BF4-8349-6DC885FE0DFC}" destId="{AC0587D3-D669-4217-8CD1-1D8FA17FEFBE}" srcOrd="0" destOrd="2" presId="urn:microsoft.com/office/officeart/2005/8/layout/hList7"/>
    <dgm:cxn modelId="{DF152E79-B0DB-48F9-8F65-D8C118DCACCA}" type="presOf" srcId="{14C75AB7-C16C-4FA5-89D6-14F69FBEC7EC}" destId="{3A1A2AEC-A1D2-4804-80BB-84BC53EBEC4D}" srcOrd="1" destOrd="1" presId="urn:microsoft.com/office/officeart/2005/8/layout/hList7"/>
    <dgm:cxn modelId="{80B57883-02AD-4748-8ADD-0190E6871105}" type="presOf" srcId="{59140BFC-84A3-4DE3-8647-616C6727C951}" destId="{1D33ECD3-0F1D-460D-BF7F-1B808B3281C6}" srcOrd="0" destOrd="3" presId="urn:microsoft.com/office/officeart/2005/8/layout/hList7"/>
    <dgm:cxn modelId="{3EB27784-AF6C-4469-B985-C9EAC57BA6AE}" type="presOf" srcId="{9F645832-C88C-49D1-A7BB-965DDFEFC638}" destId="{9C28FBA6-6AA4-4D57-A2D3-E81D2F6F1BCF}" srcOrd="0" destOrd="3" presId="urn:microsoft.com/office/officeart/2005/8/layout/hList7"/>
    <dgm:cxn modelId="{F978A784-0C0E-410F-9CC0-5484DB422F0E}" srcId="{02580027-7450-41A5-BE59-0708701A05B2}" destId="{3035BFEF-641E-4078-A072-B42D9D21AA04}" srcOrd="0" destOrd="0" parTransId="{409CB12C-2455-4C27-AA44-5DC9F61F9073}" sibTransId="{54E71845-D54C-463D-8A34-4CAF9F85A7EF}"/>
    <dgm:cxn modelId="{1EC8318D-2241-4959-A88C-DE210FF2F3B5}" type="presOf" srcId="{9D687254-81E0-4497-B9E8-A37270987ECC}" destId="{3A1A2AEC-A1D2-4804-80BB-84BC53EBEC4D}" srcOrd="1" destOrd="0" presId="urn:microsoft.com/office/officeart/2005/8/layout/hList7"/>
    <dgm:cxn modelId="{57F583A8-1F18-4695-9C97-D96614E18903}" type="presOf" srcId="{AF687FAE-C677-4206-B1B7-0EC89128F3B3}" destId="{3A1A2AEC-A1D2-4804-80BB-84BC53EBEC4D}" srcOrd="1" destOrd="2" presId="urn:microsoft.com/office/officeart/2005/8/layout/hList7"/>
    <dgm:cxn modelId="{223081AC-7F95-4DDB-B20E-173182340C64}" type="presOf" srcId="{14C75AB7-C16C-4FA5-89D6-14F69FBEC7EC}" destId="{1D33ECD3-0F1D-460D-BF7F-1B808B3281C6}" srcOrd="0" destOrd="1" presId="urn:microsoft.com/office/officeart/2005/8/layout/hList7"/>
    <dgm:cxn modelId="{2CC1CBB1-C06F-4451-92E3-12AB6E72840E}" type="presOf" srcId="{2CE69DDE-78AB-481D-924F-8A008EEA766A}" destId="{0B30D790-1174-45D6-A45C-DBE8A84179B1}" srcOrd="0" destOrd="0" presId="urn:microsoft.com/office/officeart/2005/8/layout/hList7"/>
    <dgm:cxn modelId="{9671B4B7-281E-4B5C-B23B-F4E46C7AF44E}" type="presOf" srcId="{DACE31A1-AE20-4DCC-BD36-5DC6C7230EB7}" destId="{77E9B114-8581-4A99-A193-1F06E669BE9C}" srcOrd="1" destOrd="4" presId="urn:microsoft.com/office/officeart/2005/8/layout/hList7"/>
    <dgm:cxn modelId="{1EF6CFBD-0B4F-483A-A48C-446717A3A24B}" srcId="{02580027-7450-41A5-BE59-0708701A05B2}" destId="{8D0CF810-44AF-4E2F-97CC-8C1C9105694A}" srcOrd="3" destOrd="0" parTransId="{0D2F6A39-F24A-4440-9B5C-13B6FD1A94CF}" sibTransId="{53DC3D3B-0E78-49DB-A4F9-77DFF927FA4A}"/>
    <dgm:cxn modelId="{77F8CABF-4A89-4A07-9B59-B70A4B9F90C4}" type="presOf" srcId="{8D0CF810-44AF-4E2F-97CC-8C1C9105694A}" destId="{D8E68A5F-E3BF-4ED2-8C07-CA5941B3964D}" srcOrd="1" destOrd="4" presId="urn:microsoft.com/office/officeart/2005/8/layout/hList7"/>
    <dgm:cxn modelId="{5AE21FC2-9701-4B5D-9066-3F8DE77C95E8}" type="presOf" srcId="{8D0CF810-44AF-4E2F-97CC-8C1C9105694A}" destId="{AC0587D3-D669-4217-8CD1-1D8FA17FEFBE}" srcOrd="0" destOrd="4" presId="urn:microsoft.com/office/officeart/2005/8/layout/hList7"/>
    <dgm:cxn modelId="{625683C4-60CE-4C25-A14B-BF6329AAE284}" srcId="{02580027-7450-41A5-BE59-0708701A05B2}" destId="{0AA63ACE-2830-4402-8DE8-E5F43F11EAAC}" srcOrd="2" destOrd="0" parTransId="{68781214-8C2C-454F-A247-B3428D7FE3B9}" sibTransId="{79A7813B-11BA-48AD-B660-527CBAD69F4D}"/>
    <dgm:cxn modelId="{97FEC1C8-06D2-4633-B3BB-A17A12863BC2}" type="presOf" srcId="{F4569DF3-3D21-4A91-A561-949189D7A876}" destId="{77E9B114-8581-4A99-A193-1F06E669BE9C}" srcOrd="1" destOrd="0" presId="urn:microsoft.com/office/officeart/2005/8/layout/hList7"/>
    <dgm:cxn modelId="{E5AD8FCB-5524-4EC0-93DD-26737FCBD35E}" srcId="{9D687254-81E0-4497-B9E8-A37270987ECC}" destId="{14C75AB7-C16C-4FA5-89D6-14F69FBEC7EC}" srcOrd="0" destOrd="0" parTransId="{B3EE1E19-E221-4A91-B03F-84F2EB76F947}" sibTransId="{C3CE11BA-480A-43D7-A675-3C9329469671}"/>
    <dgm:cxn modelId="{FB964DE3-7DCA-4CD3-A04E-9FBC3D56AAFE}" srcId="{C373A32C-E292-4EF1-A5F9-7C09F5D4E4E4}" destId="{F4569DF3-3D21-4A91-A561-949189D7A876}" srcOrd="1" destOrd="0" parTransId="{3100457F-521E-4737-A02B-A7038BEE0758}" sibTransId="{FB93ABC8-69A7-46C1-8F12-044F2F57B557}"/>
    <dgm:cxn modelId="{D16AF9E9-BC0C-4803-81C9-4DA7CF0495DB}" srcId="{9D687254-81E0-4497-B9E8-A37270987ECC}" destId="{AF687FAE-C677-4206-B1B7-0EC89128F3B3}" srcOrd="1" destOrd="0" parTransId="{ED8580AC-6CAF-412D-A93B-82E19C310191}" sibTransId="{5CC7AF99-1C3D-4AA2-B9F7-0026864B26F8}"/>
    <dgm:cxn modelId="{7239CFEE-0B41-472E-B35B-F4546C16477A}" srcId="{C373A32C-E292-4EF1-A5F9-7C09F5D4E4E4}" destId="{02580027-7450-41A5-BE59-0708701A05B2}" srcOrd="0" destOrd="0" parTransId="{7DDBAC1B-B05A-4920-B74E-806D1BE84A54}" sibTransId="{2CE69DDE-78AB-481D-924F-8A008EEA766A}"/>
    <dgm:cxn modelId="{EF3829EF-9E15-457A-BF55-426CB0FBAA24}" type="presOf" srcId="{3035BFEF-641E-4078-A072-B42D9D21AA04}" destId="{D8E68A5F-E3BF-4ED2-8C07-CA5941B3964D}" srcOrd="1" destOrd="1" presId="urn:microsoft.com/office/officeart/2005/8/layout/hList7"/>
    <dgm:cxn modelId="{6BB583F2-CD1F-4D43-A47A-93AAE7CF0926}" srcId="{F4569DF3-3D21-4A91-A561-949189D7A876}" destId="{DACE31A1-AE20-4DCC-BD36-5DC6C7230EB7}" srcOrd="3" destOrd="0" parTransId="{F0A662EF-D80A-4F9A-A9BE-FF3A868643A2}" sibTransId="{B98D81FB-4F5C-4CA9-A906-2D567920CA2E}"/>
    <dgm:cxn modelId="{32E140F3-619A-4790-B991-EA70D67196D6}" srcId="{F4569DF3-3D21-4A91-A561-949189D7A876}" destId="{9F645832-C88C-49D1-A7BB-965DDFEFC638}" srcOrd="2" destOrd="0" parTransId="{32BF2302-2693-4861-8BE4-ACD6A1DC827B}" sibTransId="{D357CBFF-B055-44DA-9070-2BD3977853CC}"/>
    <dgm:cxn modelId="{CC6198F3-DCDB-4283-A46D-3407F873BA45}" type="presOf" srcId="{9D687254-81E0-4497-B9E8-A37270987ECC}" destId="{1D33ECD3-0F1D-460D-BF7F-1B808B3281C6}" srcOrd="0" destOrd="0" presId="urn:microsoft.com/office/officeart/2005/8/layout/hList7"/>
    <dgm:cxn modelId="{CEFD28FB-2E35-4D70-9994-23A20772EE1A}" type="presOf" srcId="{FB93ABC8-69A7-46C1-8F12-044F2F57B557}" destId="{AB279C35-193D-40A9-9130-1854E01E8975}" srcOrd="0" destOrd="0" presId="urn:microsoft.com/office/officeart/2005/8/layout/hList7"/>
    <dgm:cxn modelId="{293B13D6-38DB-463E-9CA5-EB0B29FD35D9}" type="presParOf" srcId="{2C3CD7FD-4637-4482-826E-3B2BF2610D20}" destId="{4B4805B8-6E14-41AA-BD09-104FBEEAF489}" srcOrd="0" destOrd="0" presId="urn:microsoft.com/office/officeart/2005/8/layout/hList7"/>
    <dgm:cxn modelId="{E51DD1DC-F347-4373-A30F-A8FA96A4B6B4}" type="presParOf" srcId="{2C3CD7FD-4637-4482-826E-3B2BF2610D20}" destId="{0C222014-0F23-4004-96E5-A700329DA8F5}" srcOrd="1" destOrd="0" presId="urn:microsoft.com/office/officeart/2005/8/layout/hList7"/>
    <dgm:cxn modelId="{D5FA7F16-D1FC-4AC0-8286-2004EDB575B0}" type="presParOf" srcId="{0C222014-0F23-4004-96E5-A700329DA8F5}" destId="{A11BF812-3A5B-47E7-A2E9-4711B2345412}" srcOrd="0" destOrd="0" presId="urn:microsoft.com/office/officeart/2005/8/layout/hList7"/>
    <dgm:cxn modelId="{2D7AF2CC-60B7-40BD-B8B0-A29C34475A61}" type="presParOf" srcId="{A11BF812-3A5B-47E7-A2E9-4711B2345412}" destId="{AC0587D3-D669-4217-8CD1-1D8FA17FEFBE}" srcOrd="0" destOrd="0" presId="urn:microsoft.com/office/officeart/2005/8/layout/hList7"/>
    <dgm:cxn modelId="{AD0B2B1E-27C3-4618-A41D-3DE918785DC8}" type="presParOf" srcId="{A11BF812-3A5B-47E7-A2E9-4711B2345412}" destId="{D8E68A5F-E3BF-4ED2-8C07-CA5941B3964D}" srcOrd="1" destOrd="0" presId="urn:microsoft.com/office/officeart/2005/8/layout/hList7"/>
    <dgm:cxn modelId="{F181F589-3438-4FBF-B84A-E775EE2B528A}" type="presParOf" srcId="{A11BF812-3A5B-47E7-A2E9-4711B2345412}" destId="{B2D312E6-6686-4866-A3A1-C27D7940795D}" srcOrd="2" destOrd="0" presId="urn:microsoft.com/office/officeart/2005/8/layout/hList7"/>
    <dgm:cxn modelId="{98E27930-7E1B-4AA5-966F-D0EE907AEED7}" type="presParOf" srcId="{A11BF812-3A5B-47E7-A2E9-4711B2345412}" destId="{F27A5BA0-5E2D-4470-AF60-1F746B0FED0A}" srcOrd="3" destOrd="0" presId="urn:microsoft.com/office/officeart/2005/8/layout/hList7"/>
    <dgm:cxn modelId="{872D2B62-53EB-4518-8EF5-F45387E671E2}" type="presParOf" srcId="{0C222014-0F23-4004-96E5-A700329DA8F5}" destId="{0B30D790-1174-45D6-A45C-DBE8A84179B1}" srcOrd="1" destOrd="0" presId="urn:microsoft.com/office/officeart/2005/8/layout/hList7"/>
    <dgm:cxn modelId="{B1291040-663B-4493-8E1E-5332F9E827F1}" type="presParOf" srcId="{0C222014-0F23-4004-96E5-A700329DA8F5}" destId="{8F291B79-1357-4FBF-9238-987DB0517C9C}" srcOrd="2" destOrd="0" presId="urn:microsoft.com/office/officeart/2005/8/layout/hList7"/>
    <dgm:cxn modelId="{5A27AB7E-6BA4-44CD-94AB-AC47D1B6981A}" type="presParOf" srcId="{8F291B79-1357-4FBF-9238-987DB0517C9C}" destId="{9C28FBA6-6AA4-4D57-A2D3-E81D2F6F1BCF}" srcOrd="0" destOrd="0" presId="urn:microsoft.com/office/officeart/2005/8/layout/hList7"/>
    <dgm:cxn modelId="{7802F614-F6A9-4684-B421-ACFF9623E597}" type="presParOf" srcId="{8F291B79-1357-4FBF-9238-987DB0517C9C}" destId="{77E9B114-8581-4A99-A193-1F06E669BE9C}" srcOrd="1" destOrd="0" presId="urn:microsoft.com/office/officeart/2005/8/layout/hList7"/>
    <dgm:cxn modelId="{1BC88A38-DF62-4EF7-A16B-6CD4D16B92BE}" type="presParOf" srcId="{8F291B79-1357-4FBF-9238-987DB0517C9C}" destId="{2C9CFAA5-F77B-4F02-9936-F2737587A500}" srcOrd="2" destOrd="0" presId="urn:microsoft.com/office/officeart/2005/8/layout/hList7"/>
    <dgm:cxn modelId="{D8DB712C-9779-4F67-B3D7-AFF54D2375C4}" type="presParOf" srcId="{8F291B79-1357-4FBF-9238-987DB0517C9C}" destId="{A7D5D07D-8A4D-4985-BE64-B7E8063187B9}" srcOrd="3" destOrd="0" presId="urn:microsoft.com/office/officeart/2005/8/layout/hList7"/>
    <dgm:cxn modelId="{069AAA4A-4EC6-417F-93B4-EBAFAED804C1}" type="presParOf" srcId="{0C222014-0F23-4004-96E5-A700329DA8F5}" destId="{AB279C35-193D-40A9-9130-1854E01E8975}" srcOrd="3" destOrd="0" presId="urn:microsoft.com/office/officeart/2005/8/layout/hList7"/>
    <dgm:cxn modelId="{B8D09FB2-8F85-4126-BCF7-71C97FEDDE56}" type="presParOf" srcId="{0C222014-0F23-4004-96E5-A700329DA8F5}" destId="{5EEB4B35-29A4-4D43-9095-D96B9AB2A8FA}" srcOrd="4" destOrd="0" presId="urn:microsoft.com/office/officeart/2005/8/layout/hList7"/>
    <dgm:cxn modelId="{8E9B3882-A6C4-4663-B874-1BD95DC6B3F2}" type="presParOf" srcId="{5EEB4B35-29A4-4D43-9095-D96B9AB2A8FA}" destId="{1D33ECD3-0F1D-460D-BF7F-1B808B3281C6}" srcOrd="0" destOrd="0" presId="urn:microsoft.com/office/officeart/2005/8/layout/hList7"/>
    <dgm:cxn modelId="{D7C7D7A3-5C69-4D1F-8CB3-0E05FFA2EC87}" type="presParOf" srcId="{5EEB4B35-29A4-4D43-9095-D96B9AB2A8FA}" destId="{3A1A2AEC-A1D2-4804-80BB-84BC53EBEC4D}" srcOrd="1" destOrd="0" presId="urn:microsoft.com/office/officeart/2005/8/layout/hList7"/>
    <dgm:cxn modelId="{2C6A4972-6002-4815-820E-96EDFD770285}" type="presParOf" srcId="{5EEB4B35-29A4-4D43-9095-D96B9AB2A8FA}" destId="{48881B4D-4FC2-4679-8638-2E6DA43AB2AD}" srcOrd="2" destOrd="0" presId="urn:microsoft.com/office/officeart/2005/8/layout/hList7"/>
    <dgm:cxn modelId="{94FEE76B-AADA-420E-9127-A3E623F1C9AC}" type="presParOf" srcId="{5EEB4B35-29A4-4D43-9095-D96B9AB2A8FA}" destId="{9703239D-232B-4013-BC7D-A70CA3A87B8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CB4BD-7780-409B-92A5-4DE71D2DE6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4F48758-B702-40CE-894F-4EC05620F772}">
      <dgm:prSet phldrT="[Text]"/>
      <dgm:spPr/>
      <dgm:t>
        <a:bodyPr/>
        <a:lstStyle/>
        <a:p>
          <a:pPr rtl="0"/>
          <a:r>
            <a:rPr lang="en-US" dirty="0">
              <a:solidFill>
                <a:schemeClr val="bg1"/>
              </a:solidFill>
            </a:rPr>
            <a:t>Fall: Registration in March</a:t>
          </a:r>
          <a:endParaRPr lang="en-US" dirty="0"/>
        </a:p>
      </dgm:t>
    </dgm:pt>
    <dgm:pt modelId="{C3B670B5-D9BD-40EF-82CE-3FC65FDE2B35}" type="parTrans" cxnId="{50826AAC-F761-47DE-953E-D77C987CA499}">
      <dgm:prSet/>
      <dgm:spPr/>
      <dgm:t>
        <a:bodyPr/>
        <a:lstStyle/>
        <a:p>
          <a:endParaRPr lang="en-US"/>
        </a:p>
      </dgm:t>
    </dgm:pt>
    <dgm:pt modelId="{9017F998-E9B4-46FE-A7C1-812EA7697D9E}" type="sibTrans" cxnId="{50826AAC-F761-47DE-953E-D77C987CA499}">
      <dgm:prSet/>
      <dgm:spPr/>
      <dgm:t>
        <a:bodyPr/>
        <a:lstStyle/>
        <a:p>
          <a:endParaRPr lang="en-US"/>
        </a:p>
      </dgm:t>
    </dgm:pt>
    <dgm:pt modelId="{8F9B6C01-1E49-484E-9E27-943B47E52965}">
      <dgm:prSet phldrT="[Text]"/>
      <dgm:spPr/>
      <dgm:t>
        <a:bodyPr/>
        <a:lstStyle/>
        <a:p>
          <a:pPr rtl="0"/>
          <a:r>
            <a:rPr lang="en-US" dirty="0"/>
            <a:t>Payment due early-August</a:t>
          </a:r>
        </a:p>
      </dgm:t>
    </dgm:pt>
    <dgm:pt modelId="{59B0B01F-8118-4394-A936-B5F894B6D1EE}" type="parTrans" cxnId="{1B74FD7A-5EBE-4164-A0D6-A1AB19289BF5}">
      <dgm:prSet/>
      <dgm:spPr/>
      <dgm:t>
        <a:bodyPr/>
        <a:lstStyle/>
        <a:p>
          <a:endParaRPr lang="en-US"/>
        </a:p>
      </dgm:t>
    </dgm:pt>
    <dgm:pt modelId="{D8C89AD5-6711-4C32-BB10-9072A8B61EB9}" type="sibTrans" cxnId="{1B74FD7A-5EBE-4164-A0D6-A1AB19289BF5}">
      <dgm:prSet/>
      <dgm:spPr/>
      <dgm:t>
        <a:bodyPr/>
        <a:lstStyle/>
        <a:p>
          <a:endParaRPr lang="en-US"/>
        </a:p>
      </dgm:t>
    </dgm:pt>
    <dgm:pt modelId="{0FFF6E39-6747-4960-BEC9-8A96EFD8D394}">
      <dgm:prSet phldrT="[Text]"/>
      <dgm:spPr/>
      <dgm:t>
        <a:bodyPr/>
        <a:lstStyle/>
        <a:p>
          <a:pPr rtl="0"/>
          <a:r>
            <a:rPr lang="en-US" dirty="0">
              <a:solidFill>
                <a:schemeClr val="bg1"/>
              </a:solidFill>
            </a:rPr>
            <a:t>Spring: Registration in October</a:t>
          </a:r>
          <a:endParaRPr lang="en-US" dirty="0"/>
        </a:p>
      </dgm:t>
    </dgm:pt>
    <dgm:pt modelId="{2138FD63-A14C-416A-BAFB-37022EA9A133}" type="parTrans" cxnId="{9EBEEDD1-1EBD-4A73-A351-87042C1C2984}">
      <dgm:prSet/>
      <dgm:spPr/>
      <dgm:t>
        <a:bodyPr/>
        <a:lstStyle/>
        <a:p>
          <a:endParaRPr lang="en-US"/>
        </a:p>
      </dgm:t>
    </dgm:pt>
    <dgm:pt modelId="{B16FCDDB-C08F-4DC3-9430-182870C2E8F1}" type="sibTrans" cxnId="{9EBEEDD1-1EBD-4A73-A351-87042C1C2984}">
      <dgm:prSet/>
      <dgm:spPr/>
      <dgm:t>
        <a:bodyPr/>
        <a:lstStyle/>
        <a:p>
          <a:endParaRPr lang="en-US"/>
        </a:p>
      </dgm:t>
    </dgm:pt>
    <dgm:pt modelId="{A167B477-E279-418E-8248-FA4F0196DD23}">
      <dgm:prSet phldrT="[Text]"/>
      <dgm:spPr/>
      <dgm:t>
        <a:bodyPr/>
        <a:lstStyle/>
        <a:p>
          <a:pPr rtl="0"/>
          <a:r>
            <a:rPr lang="en-US" dirty="0"/>
            <a:t>Bills generated in July</a:t>
          </a:r>
          <a:endParaRPr lang="en-US" b="1" dirty="0"/>
        </a:p>
      </dgm:t>
    </dgm:pt>
    <dgm:pt modelId="{9C0532D0-386E-46D4-926C-994EE6AB1D31}" type="parTrans" cxnId="{D4AEAE3B-A25E-4391-9561-C67F3372596D}">
      <dgm:prSet/>
      <dgm:spPr/>
      <dgm:t>
        <a:bodyPr/>
        <a:lstStyle/>
        <a:p>
          <a:endParaRPr lang="en-US"/>
        </a:p>
      </dgm:t>
    </dgm:pt>
    <dgm:pt modelId="{E7769A5E-4CB2-4B69-A7FA-1E4091D2B3E8}" type="sibTrans" cxnId="{D4AEAE3B-A25E-4391-9561-C67F3372596D}">
      <dgm:prSet/>
      <dgm:spPr/>
      <dgm:t>
        <a:bodyPr/>
        <a:lstStyle/>
        <a:p>
          <a:endParaRPr lang="en-US"/>
        </a:p>
      </dgm:t>
    </dgm:pt>
    <dgm:pt modelId="{9D12367C-0054-48AF-8E88-E6D2AFE18235}">
      <dgm:prSet/>
      <dgm:spPr/>
      <dgm:t>
        <a:bodyPr/>
        <a:lstStyle/>
        <a:p>
          <a:pPr rtl="0"/>
          <a:r>
            <a:rPr lang="en-US"/>
            <a:t>Bills generated in late November</a:t>
          </a:r>
          <a:endParaRPr lang="en-US" dirty="0"/>
        </a:p>
      </dgm:t>
    </dgm:pt>
    <dgm:pt modelId="{46881AD0-5166-4980-B1E3-D4F4D6375C72}" type="parTrans" cxnId="{257E0B9C-2B83-4C12-8BF9-5824E131C15F}">
      <dgm:prSet/>
      <dgm:spPr/>
      <dgm:t>
        <a:bodyPr/>
        <a:lstStyle/>
        <a:p>
          <a:endParaRPr lang="en-US"/>
        </a:p>
      </dgm:t>
    </dgm:pt>
    <dgm:pt modelId="{DBD22247-89E5-4C1F-905C-81539269684B}" type="sibTrans" cxnId="{257E0B9C-2B83-4C12-8BF9-5824E131C15F}">
      <dgm:prSet/>
      <dgm:spPr/>
      <dgm:t>
        <a:bodyPr/>
        <a:lstStyle/>
        <a:p>
          <a:endParaRPr lang="en-US"/>
        </a:p>
      </dgm:t>
    </dgm:pt>
    <dgm:pt modelId="{212F8582-1CD5-4D91-8DFE-ED965303ACE7}">
      <dgm:prSet/>
      <dgm:spPr/>
      <dgm:t>
        <a:bodyPr/>
        <a:lstStyle/>
        <a:p>
          <a:pPr rtl="0"/>
          <a:r>
            <a:rPr lang="en-US" dirty="0"/>
            <a:t>Payment due early January</a:t>
          </a:r>
        </a:p>
      </dgm:t>
    </dgm:pt>
    <dgm:pt modelId="{3EE0339A-4B5C-48B9-89A1-2D2EB1999964}" type="parTrans" cxnId="{39414381-00C1-47A8-94B2-A1744F71E73B}">
      <dgm:prSet/>
      <dgm:spPr/>
      <dgm:t>
        <a:bodyPr/>
        <a:lstStyle/>
        <a:p>
          <a:endParaRPr lang="en-US"/>
        </a:p>
      </dgm:t>
    </dgm:pt>
    <dgm:pt modelId="{8CA5BA99-438C-4359-A147-A2B1D2903A2E}" type="sibTrans" cxnId="{39414381-00C1-47A8-94B2-A1744F71E73B}">
      <dgm:prSet/>
      <dgm:spPr/>
      <dgm:t>
        <a:bodyPr/>
        <a:lstStyle/>
        <a:p>
          <a:endParaRPr lang="en-US"/>
        </a:p>
      </dgm:t>
    </dgm:pt>
    <dgm:pt modelId="{51AE6E93-3601-4672-B5F5-4A97C6EF8BBF}" type="pres">
      <dgm:prSet presAssocID="{B1CCB4BD-7780-409B-92A5-4DE71D2DE6E9}" presName="linear" presStyleCnt="0">
        <dgm:presLayoutVars>
          <dgm:dir/>
          <dgm:animLvl val="lvl"/>
          <dgm:resizeHandles val="exact"/>
        </dgm:presLayoutVars>
      </dgm:prSet>
      <dgm:spPr/>
    </dgm:pt>
    <dgm:pt modelId="{6F5428FB-EF51-4FD3-8425-77196CB04C98}" type="pres">
      <dgm:prSet presAssocID="{F4F48758-B702-40CE-894F-4EC05620F772}" presName="parentLin" presStyleCnt="0"/>
      <dgm:spPr/>
    </dgm:pt>
    <dgm:pt modelId="{4B75E735-E116-4CD3-9643-A7069BCB429A}" type="pres">
      <dgm:prSet presAssocID="{F4F48758-B702-40CE-894F-4EC05620F772}" presName="parentLeftMargin" presStyleLbl="node1" presStyleIdx="0" presStyleCnt="2"/>
      <dgm:spPr/>
    </dgm:pt>
    <dgm:pt modelId="{13BB4A49-075B-4B43-8CDA-7F16E7C3B2FE}" type="pres">
      <dgm:prSet presAssocID="{F4F48758-B702-40CE-894F-4EC05620F772}" presName="parentText" presStyleLbl="node1" presStyleIdx="0" presStyleCnt="2" custScaleX="95968" custScaleY="59342" custLinFactNeighborX="-12807" custLinFactNeighborY="-32699">
        <dgm:presLayoutVars>
          <dgm:chMax val="0"/>
          <dgm:bulletEnabled val="1"/>
        </dgm:presLayoutVars>
      </dgm:prSet>
      <dgm:spPr/>
    </dgm:pt>
    <dgm:pt modelId="{33400869-E3ED-4312-BA44-D7A5006F92FD}" type="pres">
      <dgm:prSet presAssocID="{F4F48758-B702-40CE-894F-4EC05620F772}" presName="negativeSpace" presStyleCnt="0"/>
      <dgm:spPr/>
    </dgm:pt>
    <dgm:pt modelId="{F8BE58F1-7ADB-4906-9BFE-D8AB8B85C03B}" type="pres">
      <dgm:prSet presAssocID="{F4F48758-B702-40CE-894F-4EC05620F772}" presName="childText" presStyleLbl="conFgAcc1" presStyleIdx="0" presStyleCnt="2" custScaleX="77639" custScaleY="35198" custLinFactNeighborX="2668" custLinFactNeighborY="-16081">
        <dgm:presLayoutVars>
          <dgm:bulletEnabled val="1"/>
        </dgm:presLayoutVars>
      </dgm:prSet>
      <dgm:spPr/>
    </dgm:pt>
    <dgm:pt modelId="{529F06C6-7440-4CC9-83D2-C1F61C994005}" type="pres">
      <dgm:prSet presAssocID="{9017F998-E9B4-46FE-A7C1-812EA7697D9E}" presName="spaceBetweenRectangles" presStyleCnt="0"/>
      <dgm:spPr/>
    </dgm:pt>
    <dgm:pt modelId="{95B7A058-4FCA-444A-BCD1-886B12AFA1C5}" type="pres">
      <dgm:prSet presAssocID="{0FFF6E39-6747-4960-BEC9-8A96EFD8D394}" presName="parentLin" presStyleCnt="0"/>
      <dgm:spPr/>
    </dgm:pt>
    <dgm:pt modelId="{5C12F796-E2E0-4CC7-92CD-F7DF0CC5FF7E}" type="pres">
      <dgm:prSet presAssocID="{0FFF6E39-6747-4960-BEC9-8A96EFD8D394}" presName="parentLeftMargin" presStyleLbl="node1" presStyleIdx="0" presStyleCnt="2"/>
      <dgm:spPr/>
    </dgm:pt>
    <dgm:pt modelId="{C3956E58-6A50-4536-A000-7E8EE4ED737B}" type="pres">
      <dgm:prSet presAssocID="{0FFF6E39-6747-4960-BEC9-8A96EFD8D394}" presName="parentText" presStyleLbl="node1" presStyleIdx="1" presStyleCnt="2" custScaleX="99018" custScaleY="56043" custLinFactNeighborX="-14111" custLinFactNeighborY="1281">
        <dgm:presLayoutVars>
          <dgm:chMax val="0"/>
          <dgm:bulletEnabled val="1"/>
        </dgm:presLayoutVars>
      </dgm:prSet>
      <dgm:spPr/>
    </dgm:pt>
    <dgm:pt modelId="{D05138B3-E3CE-4C76-BF8C-EFDAF03AAFE2}" type="pres">
      <dgm:prSet presAssocID="{0FFF6E39-6747-4960-BEC9-8A96EFD8D394}" presName="negativeSpace" presStyleCnt="0"/>
      <dgm:spPr/>
    </dgm:pt>
    <dgm:pt modelId="{35B52FF3-C213-43D1-A6D1-956F1215E901}" type="pres">
      <dgm:prSet presAssocID="{0FFF6E39-6747-4960-BEC9-8A96EFD8D394}" presName="childText" presStyleLbl="conFgAcc1" presStyleIdx="1" presStyleCnt="2" custScaleX="78966" custScaleY="24589" custLinFactNeighborX="2974" custLinFactNeighborY="67324">
        <dgm:presLayoutVars>
          <dgm:bulletEnabled val="1"/>
        </dgm:presLayoutVars>
      </dgm:prSet>
      <dgm:spPr/>
    </dgm:pt>
  </dgm:ptLst>
  <dgm:cxnLst>
    <dgm:cxn modelId="{F36DA71A-C8D6-41C6-BC6A-E8CC518FBF16}" type="presOf" srcId="{F4F48758-B702-40CE-894F-4EC05620F772}" destId="{4B75E735-E116-4CD3-9643-A7069BCB429A}" srcOrd="0" destOrd="0" presId="urn:microsoft.com/office/officeart/2005/8/layout/list1"/>
    <dgm:cxn modelId="{6F9AB61D-8410-4CBC-9F57-172D491108EC}" type="presOf" srcId="{0FFF6E39-6747-4960-BEC9-8A96EFD8D394}" destId="{C3956E58-6A50-4536-A000-7E8EE4ED737B}" srcOrd="1" destOrd="0" presId="urn:microsoft.com/office/officeart/2005/8/layout/list1"/>
    <dgm:cxn modelId="{63EB4222-9F69-47F5-AA16-34A731AB4FF2}" type="presOf" srcId="{B1CCB4BD-7780-409B-92A5-4DE71D2DE6E9}" destId="{51AE6E93-3601-4672-B5F5-4A97C6EF8BBF}" srcOrd="0" destOrd="0" presId="urn:microsoft.com/office/officeart/2005/8/layout/list1"/>
    <dgm:cxn modelId="{D4AEAE3B-A25E-4391-9561-C67F3372596D}" srcId="{F4F48758-B702-40CE-894F-4EC05620F772}" destId="{A167B477-E279-418E-8248-FA4F0196DD23}" srcOrd="0" destOrd="0" parTransId="{9C0532D0-386E-46D4-926C-994EE6AB1D31}" sibTransId="{E7769A5E-4CB2-4B69-A7FA-1E4091D2B3E8}"/>
    <dgm:cxn modelId="{02DA1367-2FB1-412A-A550-96506F33D6F6}" type="presOf" srcId="{A167B477-E279-418E-8248-FA4F0196DD23}" destId="{F8BE58F1-7ADB-4906-9BFE-D8AB8B85C03B}" srcOrd="0" destOrd="0" presId="urn:microsoft.com/office/officeart/2005/8/layout/list1"/>
    <dgm:cxn modelId="{B10F8659-1DB4-47E2-8DCD-96A2173F7373}" type="presOf" srcId="{9D12367C-0054-48AF-8E88-E6D2AFE18235}" destId="{35B52FF3-C213-43D1-A6D1-956F1215E901}" srcOrd="0" destOrd="0" presId="urn:microsoft.com/office/officeart/2005/8/layout/list1"/>
    <dgm:cxn modelId="{1B74FD7A-5EBE-4164-A0D6-A1AB19289BF5}" srcId="{F4F48758-B702-40CE-894F-4EC05620F772}" destId="{8F9B6C01-1E49-484E-9E27-943B47E52965}" srcOrd="1" destOrd="0" parTransId="{59B0B01F-8118-4394-A936-B5F894B6D1EE}" sibTransId="{D8C89AD5-6711-4C32-BB10-9072A8B61EB9}"/>
    <dgm:cxn modelId="{39414381-00C1-47A8-94B2-A1744F71E73B}" srcId="{0FFF6E39-6747-4960-BEC9-8A96EFD8D394}" destId="{212F8582-1CD5-4D91-8DFE-ED965303ACE7}" srcOrd="1" destOrd="0" parTransId="{3EE0339A-4B5C-48B9-89A1-2D2EB1999964}" sibTransId="{8CA5BA99-438C-4359-A147-A2B1D2903A2E}"/>
    <dgm:cxn modelId="{5EE65B90-79E1-4AAE-8217-28880A89EDB0}" type="presOf" srcId="{F4F48758-B702-40CE-894F-4EC05620F772}" destId="{13BB4A49-075B-4B43-8CDA-7F16E7C3B2FE}" srcOrd="1" destOrd="0" presId="urn:microsoft.com/office/officeart/2005/8/layout/list1"/>
    <dgm:cxn modelId="{257E0B9C-2B83-4C12-8BF9-5824E131C15F}" srcId="{0FFF6E39-6747-4960-BEC9-8A96EFD8D394}" destId="{9D12367C-0054-48AF-8E88-E6D2AFE18235}" srcOrd="0" destOrd="0" parTransId="{46881AD0-5166-4980-B1E3-D4F4D6375C72}" sibTransId="{DBD22247-89E5-4C1F-905C-81539269684B}"/>
    <dgm:cxn modelId="{50826AAC-F761-47DE-953E-D77C987CA499}" srcId="{B1CCB4BD-7780-409B-92A5-4DE71D2DE6E9}" destId="{F4F48758-B702-40CE-894F-4EC05620F772}" srcOrd="0" destOrd="0" parTransId="{C3B670B5-D9BD-40EF-82CE-3FC65FDE2B35}" sibTransId="{9017F998-E9B4-46FE-A7C1-812EA7697D9E}"/>
    <dgm:cxn modelId="{4FE3B3BD-2DF0-4666-8160-592202CA54F5}" type="presOf" srcId="{212F8582-1CD5-4D91-8DFE-ED965303ACE7}" destId="{35B52FF3-C213-43D1-A6D1-956F1215E901}" srcOrd="0" destOrd="1" presId="urn:microsoft.com/office/officeart/2005/8/layout/list1"/>
    <dgm:cxn modelId="{9EBEEDD1-1EBD-4A73-A351-87042C1C2984}" srcId="{B1CCB4BD-7780-409B-92A5-4DE71D2DE6E9}" destId="{0FFF6E39-6747-4960-BEC9-8A96EFD8D394}" srcOrd="1" destOrd="0" parTransId="{2138FD63-A14C-416A-BAFB-37022EA9A133}" sibTransId="{B16FCDDB-C08F-4DC3-9430-182870C2E8F1}"/>
    <dgm:cxn modelId="{C38623EC-B373-46D3-A8A3-09546E216026}" type="presOf" srcId="{8F9B6C01-1E49-484E-9E27-943B47E52965}" destId="{F8BE58F1-7ADB-4906-9BFE-D8AB8B85C03B}" srcOrd="0" destOrd="1" presId="urn:microsoft.com/office/officeart/2005/8/layout/list1"/>
    <dgm:cxn modelId="{A657D9F9-817E-4D20-828E-07A2FDD3DC56}" type="presOf" srcId="{0FFF6E39-6747-4960-BEC9-8A96EFD8D394}" destId="{5C12F796-E2E0-4CC7-92CD-F7DF0CC5FF7E}" srcOrd="0" destOrd="0" presId="urn:microsoft.com/office/officeart/2005/8/layout/list1"/>
    <dgm:cxn modelId="{51DD1CF5-C270-4186-B49C-42531BE3608F}" type="presParOf" srcId="{51AE6E93-3601-4672-B5F5-4A97C6EF8BBF}" destId="{6F5428FB-EF51-4FD3-8425-77196CB04C98}" srcOrd="0" destOrd="0" presId="urn:microsoft.com/office/officeart/2005/8/layout/list1"/>
    <dgm:cxn modelId="{3FDDEDA5-7D7A-4811-85B6-6C5EE8C34493}" type="presParOf" srcId="{6F5428FB-EF51-4FD3-8425-77196CB04C98}" destId="{4B75E735-E116-4CD3-9643-A7069BCB429A}" srcOrd="0" destOrd="0" presId="urn:microsoft.com/office/officeart/2005/8/layout/list1"/>
    <dgm:cxn modelId="{7B9E3153-ABFF-4878-AC89-537C45E77B77}" type="presParOf" srcId="{6F5428FB-EF51-4FD3-8425-77196CB04C98}" destId="{13BB4A49-075B-4B43-8CDA-7F16E7C3B2FE}" srcOrd="1" destOrd="0" presId="urn:microsoft.com/office/officeart/2005/8/layout/list1"/>
    <dgm:cxn modelId="{591AC720-E521-4F99-8165-D9E468EAC9CC}" type="presParOf" srcId="{51AE6E93-3601-4672-B5F5-4A97C6EF8BBF}" destId="{33400869-E3ED-4312-BA44-D7A5006F92FD}" srcOrd="1" destOrd="0" presId="urn:microsoft.com/office/officeart/2005/8/layout/list1"/>
    <dgm:cxn modelId="{220CFD11-CCED-4BAC-A59F-F3A65D4E39D6}" type="presParOf" srcId="{51AE6E93-3601-4672-B5F5-4A97C6EF8BBF}" destId="{F8BE58F1-7ADB-4906-9BFE-D8AB8B85C03B}" srcOrd="2" destOrd="0" presId="urn:microsoft.com/office/officeart/2005/8/layout/list1"/>
    <dgm:cxn modelId="{363D2555-EDDD-49BD-A2A4-968FFBDECAA8}" type="presParOf" srcId="{51AE6E93-3601-4672-B5F5-4A97C6EF8BBF}" destId="{529F06C6-7440-4CC9-83D2-C1F61C994005}" srcOrd="3" destOrd="0" presId="urn:microsoft.com/office/officeart/2005/8/layout/list1"/>
    <dgm:cxn modelId="{686761C9-4452-497E-B3FF-FFE5D06DA8FE}" type="presParOf" srcId="{51AE6E93-3601-4672-B5F5-4A97C6EF8BBF}" destId="{95B7A058-4FCA-444A-BCD1-886B12AFA1C5}" srcOrd="4" destOrd="0" presId="urn:microsoft.com/office/officeart/2005/8/layout/list1"/>
    <dgm:cxn modelId="{8DE742D3-3691-43D7-8F26-B36074538C5C}" type="presParOf" srcId="{95B7A058-4FCA-444A-BCD1-886B12AFA1C5}" destId="{5C12F796-E2E0-4CC7-92CD-F7DF0CC5FF7E}" srcOrd="0" destOrd="0" presId="urn:microsoft.com/office/officeart/2005/8/layout/list1"/>
    <dgm:cxn modelId="{76FF0090-B947-4B70-A10E-BEDA8635B37C}" type="presParOf" srcId="{95B7A058-4FCA-444A-BCD1-886B12AFA1C5}" destId="{C3956E58-6A50-4536-A000-7E8EE4ED737B}" srcOrd="1" destOrd="0" presId="urn:microsoft.com/office/officeart/2005/8/layout/list1"/>
    <dgm:cxn modelId="{E8CF5BAF-FDA4-4830-9179-45AFD9F0CDDF}" type="presParOf" srcId="{51AE6E93-3601-4672-B5F5-4A97C6EF8BBF}" destId="{D05138B3-E3CE-4C76-BF8C-EFDAF03AAFE2}" srcOrd="5" destOrd="0" presId="urn:microsoft.com/office/officeart/2005/8/layout/list1"/>
    <dgm:cxn modelId="{DB1EE8BF-6731-4095-BC24-EB0F3DCB23AA}" type="presParOf" srcId="{51AE6E93-3601-4672-B5F5-4A97C6EF8BBF}" destId="{35B52FF3-C213-43D1-A6D1-956F1215E90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CFF8F9-1615-4B64-958A-EC3043D15471}" type="doc">
      <dgm:prSet loTypeId="urn:microsoft.com/office/officeart/2005/8/layout/hierarchy3" loCatId="list" qsTypeId="urn:microsoft.com/office/officeart/2005/8/quickstyle/simple1" qsCatId="simple" csTypeId="urn:microsoft.com/office/officeart/2005/8/colors/accent2_3" csCatId="accent2" phldr="1"/>
      <dgm:spPr/>
      <dgm:t>
        <a:bodyPr/>
        <a:lstStyle/>
        <a:p>
          <a:endParaRPr lang="en-US"/>
        </a:p>
      </dgm:t>
    </dgm:pt>
    <dgm:pt modelId="{3AF51370-378C-43C1-BAA2-5856767E1779}">
      <dgm:prSet phldrT="[Text]"/>
      <dgm:spPr/>
      <dgm:t>
        <a:bodyPr/>
        <a:lstStyle/>
        <a:p>
          <a:r>
            <a:rPr lang="en-US" dirty="0"/>
            <a:t>Full Time UG In State</a:t>
          </a:r>
        </a:p>
      </dgm:t>
    </dgm:pt>
    <dgm:pt modelId="{3D89948D-C6BB-4FF1-8FD0-F3A57EBEBAE1}" type="parTrans" cxnId="{69481905-F778-4CFD-B8B1-BC04E60D9BCB}">
      <dgm:prSet/>
      <dgm:spPr/>
      <dgm:t>
        <a:bodyPr/>
        <a:lstStyle/>
        <a:p>
          <a:endParaRPr lang="en-US"/>
        </a:p>
      </dgm:t>
    </dgm:pt>
    <dgm:pt modelId="{64C9F5CC-9720-4919-B548-5B92AA786B5F}" type="sibTrans" cxnId="{69481905-F778-4CFD-B8B1-BC04E60D9BCB}">
      <dgm:prSet/>
      <dgm:spPr/>
      <dgm:t>
        <a:bodyPr/>
        <a:lstStyle/>
        <a:p>
          <a:endParaRPr lang="en-US"/>
        </a:p>
      </dgm:t>
    </dgm:pt>
    <dgm:pt modelId="{54681774-9DFC-4D29-AD65-91AB996C563B}">
      <dgm:prSet phldrT="[Text]"/>
      <dgm:spPr>
        <a:solidFill>
          <a:schemeClr val="accent1">
            <a:lumMod val="75000"/>
          </a:schemeClr>
        </a:solidFill>
      </dgm:spPr>
      <dgm:t>
        <a:bodyPr/>
        <a:lstStyle/>
        <a:p>
          <a:r>
            <a:rPr lang="en-US" dirty="0"/>
            <a:t>Full Time UG Out of State*</a:t>
          </a:r>
        </a:p>
      </dgm:t>
    </dgm:pt>
    <dgm:pt modelId="{E835CF01-067B-448C-95B5-2A5FC4240D45}" type="parTrans" cxnId="{21642762-2EE1-4ED3-8AFF-A3623ACF1335}">
      <dgm:prSet/>
      <dgm:spPr/>
      <dgm:t>
        <a:bodyPr/>
        <a:lstStyle/>
        <a:p>
          <a:endParaRPr lang="en-US"/>
        </a:p>
      </dgm:t>
    </dgm:pt>
    <dgm:pt modelId="{62B2F44D-691B-4FC0-A024-44349F58E262}" type="sibTrans" cxnId="{21642762-2EE1-4ED3-8AFF-A3623ACF1335}">
      <dgm:prSet/>
      <dgm:spPr/>
      <dgm:t>
        <a:bodyPr/>
        <a:lstStyle/>
        <a:p>
          <a:endParaRPr lang="en-US"/>
        </a:p>
      </dgm:t>
    </dgm:pt>
    <dgm:pt modelId="{4E182964-C13B-4FE6-B0C2-5F69C34D19E4}">
      <dgm:prSet phldrT="[Text]"/>
      <dgm:spPr>
        <a:solidFill>
          <a:schemeClr val="accent1">
            <a:lumMod val="40000"/>
            <a:lumOff val="60000"/>
            <a:alpha val="90000"/>
          </a:schemeClr>
        </a:solidFill>
      </dgm:spPr>
      <dgm:t>
        <a:bodyPr/>
        <a:lstStyle/>
        <a:p>
          <a:r>
            <a:rPr lang="en-US" dirty="0"/>
            <a:t>$7,852.00 per semester</a:t>
          </a:r>
        </a:p>
      </dgm:t>
    </dgm:pt>
    <dgm:pt modelId="{B9C3CC19-0BFA-4D9B-A359-8D379B7F5498}" type="parTrans" cxnId="{EDC38D04-09F9-49F3-B994-B1628DCA1FB3}">
      <dgm:prSet/>
      <dgm:spPr/>
      <dgm:t>
        <a:bodyPr/>
        <a:lstStyle/>
        <a:p>
          <a:endParaRPr lang="en-US"/>
        </a:p>
      </dgm:t>
    </dgm:pt>
    <dgm:pt modelId="{6486D68E-B890-452A-9AA6-2BB30B653578}" type="sibTrans" cxnId="{EDC38D04-09F9-49F3-B994-B1628DCA1FB3}">
      <dgm:prSet/>
      <dgm:spPr/>
      <dgm:t>
        <a:bodyPr/>
        <a:lstStyle/>
        <a:p>
          <a:endParaRPr lang="en-US"/>
        </a:p>
      </dgm:t>
    </dgm:pt>
    <dgm:pt modelId="{01C3EE7C-B79D-41C6-9649-A86805CBFC73}">
      <dgm:prSet phldrT="[Text]"/>
      <dgm:spPr>
        <a:solidFill>
          <a:schemeClr val="accent1">
            <a:lumMod val="40000"/>
            <a:lumOff val="60000"/>
            <a:alpha val="90000"/>
          </a:schemeClr>
        </a:solidFill>
      </dgm:spPr>
      <dgm:t>
        <a:bodyPr/>
        <a:lstStyle/>
        <a:p>
          <a:r>
            <a:rPr lang="en-US" dirty="0"/>
            <a:t>$12,672.00 per semester*</a:t>
          </a:r>
        </a:p>
      </dgm:t>
    </dgm:pt>
    <dgm:pt modelId="{1684B1EA-E9F1-4D32-87F7-54E5E7A0DEA6}" type="parTrans" cxnId="{BCE060FF-4DC5-4EF4-95A1-061C57564633}">
      <dgm:prSet/>
      <dgm:spPr/>
      <dgm:t>
        <a:bodyPr/>
        <a:lstStyle/>
        <a:p>
          <a:endParaRPr lang="en-US"/>
        </a:p>
      </dgm:t>
    </dgm:pt>
    <dgm:pt modelId="{4249DB1A-1EAB-4AD2-9603-EBF875ECF195}" type="sibTrans" cxnId="{BCE060FF-4DC5-4EF4-95A1-061C57564633}">
      <dgm:prSet/>
      <dgm:spPr/>
      <dgm:t>
        <a:bodyPr/>
        <a:lstStyle/>
        <a:p>
          <a:endParaRPr lang="en-US"/>
        </a:p>
      </dgm:t>
    </dgm:pt>
    <dgm:pt modelId="{A2D66C98-B786-4B1A-822F-C35288343575}">
      <dgm:prSet phldrT="[Text]"/>
      <dgm:spPr>
        <a:solidFill>
          <a:schemeClr val="accent1">
            <a:lumMod val="40000"/>
            <a:lumOff val="60000"/>
            <a:alpha val="90000"/>
          </a:schemeClr>
        </a:solidFill>
      </dgm:spPr>
      <dgm:t>
        <a:bodyPr/>
        <a:lstStyle/>
        <a:p>
          <a:r>
            <a:rPr lang="en-US" dirty="0"/>
            <a:t>*Out of State Waiver scholarship reduces cost to In-State Rates</a:t>
          </a:r>
        </a:p>
      </dgm:t>
    </dgm:pt>
    <dgm:pt modelId="{F81D0286-16EA-4462-98FD-CF0A3FC7554D}" type="parTrans" cxnId="{F08FB23C-B37B-4521-8FAF-126138E178F6}">
      <dgm:prSet/>
      <dgm:spPr/>
      <dgm:t>
        <a:bodyPr/>
        <a:lstStyle/>
        <a:p>
          <a:endParaRPr lang="en-US"/>
        </a:p>
      </dgm:t>
    </dgm:pt>
    <dgm:pt modelId="{6C762DD0-9D59-4A2E-A6F3-7BA5BE08484E}" type="sibTrans" cxnId="{F08FB23C-B37B-4521-8FAF-126138E178F6}">
      <dgm:prSet/>
      <dgm:spPr/>
      <dgm:t>
        <a:bodyPr/>
        <a:lstStyle/>
        <a:p>
          <a:endParaRPr lang="en-US"/>
        </a:p>
      </dgm:t>
    </dgm:pt>
    <dgm:pt modelId="{63E66A21-27CB-4E62-9CDA-787322A42769}" type="pres">
      <dgm:prSet presAssocID="{C1CFF8F9-1615-4B64-958A-EC3043D15471}" presName="diagram" presStyleCnt="0">
        <dgm:presLayoutVars>
          <dgm:chPref val="1"/>
          <dgm:dir/>
          <dgm:animOne val="branch"/>
          <dgm:animLvl val="lvl"/>
          <dgm:resizeHandles/>
        </dgm:presLayoutVars>
      </dgm:prSet>
      <dgm:spPr/>
    </dgm:pt>
    <dgm:pt modelId="{1E2094D2-5090-4B03-89B8-0706EABF5434}" type="pres">
      <dgm:prSet presAssocID="{3AF51370-378C-43C1-BAA2-5856767E1779}" presName="root" presStyleCnt="0"/>
      <dgm:spPr/>
    </dgm:pt>
    <dgm:pt modelId="{708D0367-91CB-45ED-B2DD-CF5C1A8FE46E}" type="pres">
      <dgm:prSet presAssocID="{3AF51370-378C-43C1-BAA2-5856767E1779}" presName="rootComposite" presStyleCnt="0"/>
      <dgm:spPr/>
    </dgm:pt>
    <dgm:pt modelId="{A0433034-B538-42FB-AF09-92FBE561089C}" type="pres">
      <dgm:prSet presAssocID="{3AF51370-378C-43C1-BAA2-5856767E1779}" presName="rootText" presStyleLbl="node1" presStyleIdx="0" presStyleCnt="2"/>
      <dgm:spPr/>
    </dgm:pt>
    <dgm:pt modelId="{C4845090-E38A-46C9-AB88-B27CAF8FBC00}" type="pres">
      <dgm:prSet presAssocID="{3AF51370-378C-43C1-BAA2-5856767E1779}" presName="rootConnector" presStyleLbl="node1" presStyleIdx="0" presStyleCnt="2"/>
      <dgm:spPr/>
    </dgm:pt>
    <dgm:pt modelId="{4F564D0E-867A-4B76-B348-FAAF907EADAF}" type="pres">
      <dgm:prSet presAssocID="{3AF51370-378C-43C1-BAA2-5856767E1779}" presName="childShape" presStyleCnt="0"/>
      <dgm:spPr/>
    </dgm:pt>
    <dgm:pt modelId="{7FC5FD54-0B6F-4D42-A6AD-5C8BB87503EB}" type="pres">
      <dgm:prSet presAssocID="{B9C3CC19-0BFA-4D9B-A359-8D379B7F5498}" presName="Name13" presStyleLbl="parChTrans1D2" presStyleIdx="0" presStyleCnt="3"/>
      <dgm:spPr/>
    </dgm:pt>
    <dgm:pt modelId="{A74F5A56-EB82-468C-84C1-1DFC6D023E25}" type="pres">
      <dgm:prSet presAssocID="{4E182964-C13B-4FE6-B0C2-5F69C34D19E4}" presName="childText" presStyleLbl="bgAcc1" presStyleIdx="0" presStyleCnt="3">
        <dgm:presLayoutVars>
          <dgm:bulletEnabled val="1"/>
        </dgm:presLayoutVars>
      </dgm:prSet>
      <dgm:spPr/>
    </dgm:pt>
    <dgm:pt modelId="{B204356E-0166-4DEC-A10E-194036A0FD02}" type="pres">
      <dgm:prSet presAssocID="{54681774-9DFC-4D29-AD65-91AB996C563B}" presName="root" presStyleCnt="0"/>
      <dgm:spPr/>
    </dgm:pt>
    <dgm:pt modelId="{8603BF7E-B348-4DE2-806B-EC6331B8D2DA}" type="pres">
      <dgm:prSet presAssocID="{54681774-9DFC-4D29-AD65-91AB996C563B}" presName="rootComposite" presStyleCnt="0"/>
      <dgm:spPr/>
    </dgm:pt>
    <dgm:pt modelId="{5F115A7E-69A9-4DEC-B2C7-1C6473E039E1}" type="pres">
      <dgm:prSet presAssocID="{54681774-9DFC-4D29-AD65-91AB996C563B}" presName="rootText" presStyleLbl="node1" presStyleIdx="1" presStyleCnt="2"/>
      <dgm:spPr/>
    </dgm:pt>
    <dgm:pt modelId="{DBA35E7E-21C4-4A20-8754-682A045A18B0}" type="pres">
      <dgm:prSet presAssocID="{54681774-9DFC-4D29-AD65-91AB996C563B}" presName="rootConnector" presStyleLbl="node1" presStyleIdx="1" presStyleCnt="2"/>
      <dgm:spPr/>
    </dgm:pt>
    <dgm:pt modelId="{D0E1186A-C43B-42AB-A6B2-69488673BCEB}" type="pres">
      <dgm:prSet presAssocID="{54681774-9DFC-4D29-AD65-91AB996C563B}" presName="childShape" presStyleCnt="0"/>
      <dgm:spPr/>
    </dgm:pt>
    <dgm:pt modelId="{3CA0B01D-59A1-47C7-8DE1-454912F422D9}" type="pres">
      <dgm:prSet presAssocID="{1684B1EA-E9F1-4D32-87F7-54E5E7A0DEA6}" presName="Name13" presStyleLbl="parChTrans1D2" presStyleIdx="1" presStyleCnt="3"/>
      <dgm:spPr/>
    </dgm:pt>
    <dgm:pt modelId="{E4244E9B-7D02-47F6-960F-ECA304D5BFD4}" type="pres">
      <dgm:prSet presAssocID="{01C3EE7C-B79D-41C6-9649-A86805CBFC73}" presName="childText" presStyleLbl="bgAcc1" presStyleIdx="1" presStyleCnt="3" custScaleX="124726" custScaleY="57364">
        <dgm:presLayoutVars>
          <dgm:bulletEnabled val="1"/>
        </dgm:presLayoutVars>
      </dgm:prSet>
      <dgm:spPr/>
    </dgm:pt>
    <dgm:pt modelId="{5F9720FF-6A05-4ABA-BE5B-5DAF6A1426EE}" type="pres">
      <dgm:prSet presAssocID="{F81D0286-16EA-4462-98FD-CF0A3FC7554D}" presName="Name13" presStyleLbl="parChTrans1D2" presStyleIdx="2" presStyleCnt="3"/>
      <dgm:spPr/>
    </dgm:pt>
    <dgm:pt modelId="{7758238D-0F39-4978-9368-FBAE9EB59A19}" type="pres">
      <dgm:prSet presAssocID="{A2D66C98-B786-4B1A-822F-C35288343575}" presName="childText" presStyleLbl="bgAcc1" presStyleIdx="2" presStyleCnt="3" custScaleX="213268" custScaleY="70914">
        <dgm:presLayoutVars>
          <dgm:bulletEnabled val="1"/>
        </dgm:presLayoutVars>
      </dgm:prSet>
      <dgm:spPr/>
    </dgm:pt>
  </dgm:ptLst>
  <dgm:cxnLst>
    <dgm:cxn modelId="{EDC38D04-09F9-49F3-B994-B1628DCA1FB3}" srcId="{3AF51370-378C-43C1-BAA2-5856767E1779}" destId="{4E182964-C13B-4FE6-B0C2-5F69C34D19E4}" srcOrd="0" destOrd="0" parTransId="{B9C3CC19-0BFA-4D9B-A359-8D379B7F5498}" sibTransId="{6486D68E-B890-452A-9AA6-2BB30B653578}"/>
    <dgm:cxn modelId="{69481905-F778-4CFD-B8B1-BC04E60D9BCB}" srcId="{C1CFF8F9-1615-4B64-958A-EC3043D15471}" destId="{3AF51370-378C-43C1-BAA2-5856767E1779}" srcOrd="0" destOrd="0" parTransId="{3D89948D-C6BB-4FF1-8FD0-F3A57EBEBAE1}" sibTransId="{64C9F5CC-9720-4919-B548-5B92AA786B5F}"/>
    <dgm:cxn modelId="{8BF66B27-A1AA-4ACF-BD20-C3E2240009A0}" type="presOf" srcId="{F81D0286-16EA-4462-98FD-CF0A3FC7554D}" destId="{5F9720FF-6A05-4ABA-BE5B-5DAF6A1426EE}" srcOrd="0" destOrd="0" presId="urn:microsoft.com/office/officeart/2005/8/layout/hierarchy3"/>
    <dgm:cxn modelId="{8DE4B12D-0909-4353-A4BC-F292F9E5058A}" type="presOf" srcId="{3AF51370-378C-43C1-BAA2-5856767E1779}" destId="{A0433034-B538-42FB-AF09-92FBE561089C}" srcOrd="0" destOrd="0" presId="urn:microsoft.com/office/officeart/2005/8/layout/hierarchy3"/>
    <dgm:cxn modelId="{8C4DBB39-84FA-48DD-BB3A-44E1E8CF73F2}" type="presOf" srcId="{54681774-9DFC-4D29-AD65-91AB996C563B}" destId="{5F115A7E-69A9-4DEC-B2C7-1C6473E039E1}" srcOrd="0" destOrd="0" presId="urn:microsoft.com/office/officeart/2005/8/layout/hierarchy3"/>
    <dgm:cxn modelId="{F08FB23C-B37B-4521-8FAF-126138E178F6}" srcId="{54681774-9DFC-4D29-AD65-91AB996C563B}" destId="{A2D66C98-B786-4B1A-822F-C35288343575}" srcOrd="1" destOrd="0" parTransId="{F81D0286-16EA-4462-98FD-CF0A3FC7554D}" sibTransId="{6C762DD0-9D59-4A2E-A6F3-7BA5BE08484E}"/>
    <dgm:cxn modelId="{B7E13D5F-0C34-409C-93DE-3B4F0FAC785E}" type="presOf" srcId="{C1CFF8F9-1615-4B64-958A-EC3043D15471}" destId="{63E66A21-27CB-4E62-9CDA-787322A42769}" srcOrd="0" destOrd="0" presId="urn:microsoft.com/office/officeart/2005/8/layout/hierarchy3"/>
    <dgm:cxn modelId="{21642762-2EE1-4ED3-8AFF-A3623ACF1335}" srcId="{C1CFF8F9-1615-4B64-958A-EC3043D15471}" destId="{54681774-9DFC-4D29-AD65-91AB996C563B}" srcOrd="1" destOrd="0" parTransId="{E835CF01-067B-448C-95B5-2A5FC4240D45}" sibTransId="{62B2F44D-691B-4FC0-A024-44349F58E262}"/>
    <dgm:cxn modelId="{E7A9FA4C-AD08-442D-9C0A-A90E8572BF5C}" type="presOf" srcId="{3AF51370-378C-43C1-BAA2-5856767E1779}" destId="{C4845090-E38A-46C9-AB88-B27CAF8FBC00}" srcOrd="1" destOrd="0" presId="urn:microsoft.com/office/officeart/2005/8/layout/hierarchy3"/>
    <dgm:cxn modelId="{33D03072-0428-418C-B54E-695D60DF2E23}" type="presOf" srcId="{4E182964-C13B-4FE6-B0C2-5F69C34D19E4}" destId="{A74F5A56-EB82-468C-84C1-1DFC6D023E25}" srcOrd="0" destOrd="0" presId="urn:microsoft.com/office/officeart/2005/8/layout/hierarchy3"/>
    <dgm:cxn modelId="{90DBDA5A-BB10-4EAE-9BCA-DEF78509AAA4}" type="presOf" srcId="{01C3EE7C-B79D-41C6-9649-A86805CBFC73}" destId="{E4244E9B-7D02-47F6-960F-ECA304D5BFD4}" srcOrd="0" destOrd="0" presId="urn:microsoft.com/office/officeart/2005/8/layout/hierarchy3"/>
    <dgm:cxn modelId="{49047EC6-DC6D-439A-B0D2-629BA233DDDE}" type="presOf" srcId="{B9C3CC19-0BFA-4D9B-A359-8D379B7F5498}" destId="{7FC5FD54-0B6F-4D42-A6AD-5C8BB87503EB}" srcOrd="0" destOrd="0" presId="urn:microsoft.com/office/officeart/2005/8/layout/hierarchy3"/>
    <dgm:cxn modelId="{1E73D4DE-A96F-4D14-81E1-CB3D9CED8A66}" type="presOf" srcId="{A2D66C98-B786-4B1A-822F-C35288343575}" destId="{7758238D-0F39-4978-9368-FBAE9EB59A19}" srcOrd="0" destOrd="0" presId="urn:microsoft.com/office/officeart/2005/8/layout/hierarchy3"/>
    <dgm:cxn modelId="{D8030EE3-087D-4344-BC60-3C54872F094B}" type="presOf" srcId="{54681774-9DFC-4D29-AD65-91AB996C563B}" destId="{DBA35E7E-21C4-4A20-8754-682A045A18B0}" srcOrd="1" destOrd="0" presId="urn:microsoft.com/office/officeart/2005/8/layout/hierarchy3"/>
    <dgm:cxn modelId="{7C4AC9F3-1C01-490B-A628-4B2B988B595A}" type="presOf" srcId="{1684B1EA-E9F1-4D32-87F7-54E5E7A0DEA6}" destId="{3CA0B01D-59A1-47C7-8DE1-454912F422D9}" srcOrd="0" destOrd="0" presId="urn:microsoft.com/office/officeart/2005/8/layout/hierarchy3"/>
    <dgm:cxn modelId="{BCE060FF-4DC5-4EF4-95A1-061C57564633}" srcId="{54681774-9DFC-4D29-AD65-91AB996C563B}" destId="{01C3EE7C-B79D-41C6-9649-A86805CBFC73}" srcOrd="0" destOrd="0" parTransId="{1684B1EA-E9F1-4D32-87F7-54E5E7A0DEA6}" sibTransId="{4249DB1A-1EAB-4AD2-9603-EBF875ECF195}"/>
    <dgm:cxn modelId="{79B7F7B6-7597-480B-B16D-61275A3B33D4}" type="presParOf" srcId="{63E66A21-27CB-4E62-9CDA-787322A42769}" destId="{1E2094D2-5090-4B03-89B8-0706EABF5434}" srcOrd="0" destOrd="0" presId="urn:microsoft.com/office/officeart/2005/8/layout/hierarchy3"/>
    <dgm:cxn modelId="{7CB5FCC7-CD6C-48B8-98F2-6A429A4FC75C}" type="presParOf" srcId="{1E2094D2-5090-4B03-89B8-0706EABF5434}" destId="{708D0367-91CB-45ED-B2DD-CF5C1A8FE46E}" srcOrd="0" destOrd="0" presId="urn:microsoft.com/office/officeart/2005/8/layout/hierarchy3"/>
    <dgm:cxn modelId="{20F924E5-03A9-4A5F-A79F-D919EFF65CF9}" type="presParOf" srcId="{708D0367-91CB-45ED-B2DD-CF5C1A8FE46E}" destId="{A0433034-B538-42FB-AF09-92FBE561089C}" srcOrd="0" destOrd="0" presId="urn:microsoft.com/office/officeart/2005/8/layout/hierarchy3"/>
    <dgm:cxn modelId="{76E2D71D-7169-4148-B8BE-C20504A770DA}" type="presParOf" srcId="{708D0367-91CB-45ED-B2DD-CF5C1A8FE46E}" destId="{C4845090-E38A-46C9-AB88-B27CAF8FBC00}" srcOrd="1" destOrd="0" presId="urn:microsoft.com/office/officeart/2005/8/layout/hierarchy3"/>
    <dgm:cxn modelId="{3C8666CF-1FF5-49F4-B3AC-41F5BD48AB26}" type="presParOf" srcId="{1E2094D2-5090-4B03-89B8-0706EABF5434}" destId="{4F564D0E-867A-4B76-B348-FAAF907EADAF}" srcOrd="1" destOrd="0" presId="urn:microsoft.com/office/officeart/2005/8/layout/hierarchy3"/>
    <dgm:cxn modelId="{FEFE8246-7DC3-4089-9ABB-2467828BB8B7}" type="presParOf" srcId="{4F564D0E-867A-4B76-B348-FAAF907EADAF}" destId="{7FC5FD54-0B6F-4D42-A6AD-5C8BB87503EB}" srcOrd="0" destOrd="0" presId="urn:microsoft.com/office/officeart/2005/8/layout/hierarchy3"/>
    <dgm:cxn modelId="{F74BF939-F272-4B4E-8931-1973D60DDC1E}" type="presParOf" srcId="{4F564D0E-867A-4B76-B348-FAAF907EADAF}" destId="{A74F5A56-EB82-468C-84C1-1DFC6D023E25}" srcOrd="1" destOrd="0" presId="urn:microsoft.com/office/officeart/2005/8/layout/hierarchy3"/>
    <dgm:cxn modelId="{7A80AAD3-62FA-4CE1-AA2D-CF2F3D2B24CB}" type="presParOf" srcId="{63E66A21-27CB-4E62-9CDA-787322A42769}" destId="{B204356E-0166-4DEC-A10E-194036A0FD02}" srcOrd="1" destOrd="0" presId="urn:microsoft.com/office/officeart/2005/8/layout/hierarchy3"/>
    <dgm:cxn modelId="{8C2198BA-7BCA-4745-84BB-A23F45FF68A7}" type="presParOf" srcId="{B204356E-0166-4DEC-A10E-194036A0FD02}" destId="{8603BF7E-B348-4DE2-806B-EC6331B8D2DA}" srcOrd="0" destOrd="0" presId="urn:microsoft.com/office/officeart/2005/8/layout/hierarchy3"/>
    <dgm:cxn modelId="{5FBAB053-FECF-4B35-991B-4A35A59D9322}" type="presParOf" srcId="{8603BF7E-B348-4DE2-806B-EC6331B8D2DA}" destId="{5F115A7E-69A9-4DEC-B2C7-1C6473E039E1}" srcOrd="0" destOrd="0" presId="urn:microsoft.com/office/officeart/2005/8/layout/hierarchy3"/>
    <dgm:cxn modelId="{4D6AE7E0-CC44-4F8E-A18B-996550DBB72A}" type="presParOf" srcId="{8603BF7E-B348-4DE2-806B-EC6331B8D2DA}" destId="{DBA35E7E-21C4-4A20-8754-682A045A18B0}" srcOrd="1" destOrd="0" presId="urn:microsoft.com/office/officeart/2005/8/layout/hierarchy3"/>
    <dgm:cxn modelId="{6C47D597-6562-4576-97FB-7FE254A28816}" type="presParOf" srcId="{B204356E-0166-4DEC-A10E-194036A0FD02}" destId="{D0E1186A-C43B-42AB-A6B2-69488673BCEB}" srcOrd="1" destOrd="0" presId="urn:microsoft.com/office/officeart/2005/8/layout/hierarchy3"/>
    <dgm:cxn modelId="{7B68A78A-B20D-40D0-A1A9-4FB93E4EC68A}" type="presParOf" srcId="{D0E1186A-C43B-42AB-A6B2-69488673BCEB}" destId="{3CA0B01D-59A1-47C7-8DE1-454912F422D9}" srcOrd="0" destOrd="0" presId="urn:microsoft.com/office/officeart/2005/8/layout/hierarchy3"/>
    <dgm:cxn modelId="{DF780A7A-6A3F-4A82-844C-D7A51C79CC6F}" type="presParOf" srcId="{D0E1186A-C43B-42AB-A6B2-69488673BCEB}" destId="{E4244E9B-7D02-47F6-960F-ECA304D5BFD4}" srcOrd="1" destOrd="0" presId="urn:microsoft.com/office/officeart/2005/8/layout/hierarchy3"/>
    <dgm:cxn modelId="{99C8D5F1-38D2-4021-AF8F-AB517C1EC3A9}" type="presParOf" srcId="{D0E1186A-C43B-42AB-A6B2-69488673BCEB}" destId="{5F9720FF-6A05-4ABA-BE5B-5DAF6A1426EE}" srcOrd="2" destOrd="0" presId="urn:microsoft.com/office/officeart/2005/8/layout/hierarchy3"/>
    <dgm:cxn modelId="{737E66B6-42F5-4E33-ABC5-35F187E7EBC4}" type="presParOf" srcId="{D0E1186A-C43B-42AB-A6B2-69488673BCEB}" destId="{7758238D-0F39-4978-9368-FBAE9EB59A1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CFF8F9-1615-4B64-958A-EC3043D15471}" type="doc">
      <dgm:prSet loTypeId="urn:microsoft.com/office/officeart/2008/layout/AlternatingPictureBlocks" loCatId="list" qsTypeId="urn:microsoft.com/office/officeart/2005/8/quickstyle/simple1" qsCatId="simple" csTypeId="urn:microsoft.com/office/officeart/2005/8/colors/accent1_4" csCatId="accent1" phldr="1"/>
      <dgm:spPr/>
      <dgm:t>
        <a:bodyPr/>
        <a:lstStyle/>
        <a:p>
          <a:endParaRPr lang="en-US"/>
        </a:p>
      </dgm:t>
    </dgm:pt>
    <dgm:pt modelId="{3AF51370-378C-43C1-BAA2-5856767E1779}">
      <dgm:prSet phldrT="[Text]"/>
      <dgm:spPr/>
      <dgm:t>
        <a:bodyPr/>
        <a:lstStyle/>
        <a:p>
          <a:pPr algn="ctr"/>
          <a:r>
            <a:rPr lang="en-US" sz="1900" dirty="0"/>
            <a:t>Double Room (varied according to hall)</a:t>
          </a:r>
        </a:p>
      </dgm:t>
    </dgm:pt>
    <dgm:pt modelId="{3D89948D-C6BB-4FF1-8FD0-F3A57EBEBAE1}" type="parTrans" cxnId="{69481905-F778-4CFD-B8B1-BC04E60D9BCB}">
      <dgm:prSet/>
      <dgm:spPr/>
      <dgm:t>
        <a:bodyPr/>
        <a:lstStyle/>
        <a:p>
          <a:endParaRPr lang="en-US"/>
        </a:p>
      </dgm:t>
    </dgm:pt>
    <dgm:pt modelId="{64C9F5CC-9720-4919-B548-5B92AA786B5F}" type="sibTrans" cxnId="{69481905-F778-4CFD-B8B1-BC04E60D9BCB}">
      <dgm:prSet/>
      <dgm:spPr/>
      <dgm:t>
        <a:bodyPr/>
        <a:lstStyle/>
        <a:p>
          <a:endParaRPr lang="en-US"/>
        </a:p>
      </dgm:t>
    </dgm:pt>
    <dgm:pt modelId="{54681774-9DFC-4D29-AD65-91AB996C563B}">
      <dgm:prSet phldrT="[Text]" custT="1"/>
      <dgm:spPr>
        <a:solidFill>
          <a:schemeClr val="accent2">
            <a:lumMod val="75000"/>
          </a:schemeClr>
        </a:solidFill>
      </dgm:spPr>
      <dgm:t>
        <a:bodyPr/>
        <a:lstStyle/>
        <a:p>
          <a:pPr algn="ctr"/>
          <a:r>
            <a:rPr lang="en-US" sz="2000" dirty="0"/>
            <a:t>Apt/Suite: $4,970.00</a:t>
          </a:r>
        </a:p>
        <a:p>
          <a:pPr algn="ctr"/>
          <a:r>
            <a:rPr lang="en-US" sz="2000" dirty="0"/>
            <a:t>9 Month $5,300.00</a:t>
          </a:r>
        </a:p>
      </dgm:t>
    </dgm:pt>
    <dgm:pt modelId="{E835CF01-067B-448C-95B5-2A5FC4240D45}" type="parTrans" cxnId="{21642762-2EE1-4ED3-8AFF-A3623ACF1335}">
      <dgm:prSet/>
      <dgm:spPr/>
      <dgm:t>
        <a:bodyPr/>
        <a:lstStyle/>
        <a:p>
          <a:endParaRPr lang="en-US"/>
        </a:p>
      </dgm:t>
    </dgm:pt>
    <dgm:pt modelId="{62B2F44D-691B-4FC0-A024-44349F58E262}" type="sibTrans" cxnId="{21642762-2EE1-4ED3-8AFF-A3623ACF1335}">
      <dgm:prSet/>
      <dgm:spPr/>
      <dgm:t>
        <a:bodyPr/>
        <a:lstStyle/>
        <a:p>
          <a:endParaRPr lang="en-US"/>
        </a:p>
      </dgm:t>
    </dgm:pt>
    <dgm:pt modelId="{F079D02B-B8F0-41E7-82DF-A038556748B3}">
      <dgm:prSet phldrT="[Text]" custT="1"/>
      <dgm:spPr>
        <a:solidFill>
          <a:schemeClr val="accent1">
            <a:lumMod val="75000"/>
          </a:schemeClr>
        </a:solidFill>
      </dgm:spPr>
      <dgm:t>
        <a:bodyPr/>
        <a:lstStyle/>
        <a:p>
          <a:pPr algn="ctr"/>
          <a:r>
            <a:rPr lang="en-US" sz="2000" dirty="0"/>
            <a:t>Skyline </a:t>
          </a:r>
        </a:p>
      </dgm:t>
    </dgm:pt>
    <dgm:pt modelId="{E80DD503-F4FC-4937-A075-48DD8BF9C0BF}" type="parTrans" cxnId="{9715B0D8-B7B0-49B6-B9A2-4F40890C473C}">
      <dgm:prSet/>
      <dgm:spPr/>
      <dgm:t>
        <a:bodyPr/>
        <a:lstStyle/>
        <a:p>
          <a:endParaRPr lang="en-US"/>
        </a:p>
      </dgm:t>
    </dgm:pt>
    <dgm:pt modelId="{B9427C0F-63EE-4739-9CE9-7061A0049345}" type="sibTrans" cxnId="{9715B0D8-B7B0-49B6-B9A2-4F40890C473C}">
      <dgm:prSet/>
      <dgm:spPr/>
      <dgm:t>
        <a:bodyPr/>
        <a:lstStyle/>
        <a:p>
          <a:endParaRPr lang="en-US"/>
        </a:p>
      </dgm:t>
    </dgm:pt>
    <dgm:pt modelId="{3AE3C3CE-931E-4E80-BCB1-4BECDF21312F}">
      <dgm:prSet phldrT="[Text]" custT="1"/>
      <dgm:spPr>
        <a:solidFill>
          <a:schemeClr val="accent1">
            <a:lumMod val="75000"/>
          </a:schemeClr>
        </a:solidFill>
      </dgm:spPr>
      <dgm:t>
        <a:bodyPr/>
        <a:lstStyle/>
        <a:p>
          <a:pPr algn="ctr"/>
          <a:r>
            <a:rPr lang="en-US" sz="1800" dirty="0"/>
            <a:t>$</a:t>
          </a:r>
          <a:r>
            <a:rPr lang="en-US" sz="2200" dirty="0"/>
            <a:t>4,710.00</a:t>
          </a:r>
        </a:p>
      </dgm:t>
    </dgm:pt>
    <dgm:pt modelId="{77A4D3B2-5A07-461F-80EC-82809B2C18B4}" type="parTrans" cxnId="{67603973-24A1-42B4-8B9C-39DB0B0FBA6E}">
      <dgm:prSet/>
      <dgm:spPr/>
      <dgm:t>
        <a:bodyPr/>
        <a:lstStyle/>
        <a:p>
          <a:endParaRPr lang="en-US"/>
        </a:p>
      </dgm:t>
    </dgm:pt>
    <dgm:pt modelId="{77F681AB-1A11-4E60-8301-E09438DB7643}" type="sibTrans" cxnId="{67603973-24A1-42B4-8B9C-39DB0B0FBA6E}">
      <dgm:prSet/>
      <dgm:spPr/>
      <dgm:t>
        <a:bodyPr/>
        <a:lstStyle/>
        <a:p>
          <a:endParaRPr lang="en-US"/>
        </a:p>
      </dgm:t>
    </dgm:pt>
    <dgm:pt modelId="{FF196A32-6FD5-46B2-B986-1A8903691E18}">
      <dgm:prSet phldrT="[Text]" custT="1"/>
      <dgm:spPr/>
      <dgm:t>
        <a:bodyPr/>
        <a:lstStyle/>
        <a:p>
          <a:pPr algn="ctr"/>
          <a:r>
            <a:rPr lang="en-US" sz="1900" dirty="0"/>
            <a:t>Meal Plan Avg. (15 meals + $400.00 cash)</a:t>
          </a:r>
        </a:p>
      </dgm:t>
    </dgm:pt>
    <dgm:pt modelId="{D7E33691-94F3-4220-A255-4B23084B0E63}" type="parTrans" cxnId="{459FD55B-BACC-4A8C-B9AF-3F0F9EBAD821}">
      <dgm:prSet/>
      <dgm:spPr/>
      <dgm:t>
        <a:bodyPr/>
        <a:lstStyle/>
        <a:p>
          <a:endParaRPr lang="en-US"/>
        </a:p>
      </dgm:t>
    </dgm:pt>
    <dgm:pt modelId="{D4E205CF-676D-4AD8-A208-10F01E82369E}" type="sibTrans" cxnId="{459FD55B-BACC-4A8C-B9AF-3F0F9EBAD821}">
      <dgm:prSet/>
      <dgm:spPr/>
      <dgm:t>
        <a:bodyPr/>
        <a:lstStyle/>
        <a:p>
          <a:endParaRPr lang="en-US"/>
        </a:p>
      </dgm:t>
    </dgm:pt>
    <dgm:pt modelId="{9212A4BD-8524-4235-9697-69F46BF47AD5}">
      <dgm:prSet phldrT="[Text]" custT="1"/>
      <dgm:spPr/>
      <dgm:t>
        <a:bodyPr/>
        <a:lstStyle/>
        <a:p>
          <a:pPr algn="ctr"/>
          <a:r>
            <a:rPr lang="en-US" sz="2200" dirty="0"/>
            <a:t>$2,705.00</a:t>
          </a:r>
        </a:p>
      </dgm:t>
    </dgm:pt>
    <dgm:pt modelId="{E2CFA427-0B55-4573-B4F8-6ABEC90D0C9D}" type="parTrans" cxnId="{EFACF199-7D8F-4688-B8D1-5233823E2065}">
      <dgm:prSet/>
      <dgm:spPr/>
      <dgm:t>
        <a:bodyPr/>
        <a:lstStyle/>
        <a:p>
          <a:endParaRPr lang="en-US"/>
        </a:p>
      </dgm:t>
    </dgm:pt>
    <dgm:pt modelId="{640F2590-0920-4993-B9C0-0501CD4BB824}" type="sibTrans" cxnId="{EFACF199-7D8F-4688-B8D1-5233823E2065}">
      <dgm:prSet/>
      <dgm:spPr/>
      <dgm:t>
        <a:bodyPr/>
        <a:lstStyle/>
        <a:p>
          <a:endParaRPr lang="en-US"/>
        </a:p>
      </dgm:t>
    </dgm:pt>
    <dgm:pt modelId="{4E182964-C13B-4FE6-B0C2-5F69C34D19E4}">
      <dgm:prSet phldrT="[Text]" custT="1"/>
      <dgm:spPr/>
      <dgm:t>
        <a:bodyPr/>
        <a:lstStyle/>
        <a:p>
          <a:pPr algn="ctr"/>
          <a:r>
            <a:rPr lang="en-US" sz="2200" dirty="0"/>
            <a:t>$4,320.00- $4,450.00</a:t>
          </a:r>
        </a:p>
      </dgm:t>
    </dgm:pt>
    <dgm:pt modelId="{6486D68E-B890-452A-9AA6-2BB30B653578}" type="sibTrans" cxnId="{EDC38D04-09F9-49F3-B994-B1628DCA1FB3}">
      <dgm:prSet/>
      <dgm:spPr/>
      <dgm:t>
        <a:bodyPr/>
        <a:lstStyle/>
        <a:p>
          <a:endParaRPr lang="en-US"/>
        </a:p>
      </dgm:t>
    </dgm:pt>
    <dgm:pt modelId="{B9C3CC19-0BFA-4D9B-A359-8D379B7F5498}" type="parTrans" cxnId="{EDC38D04-09F9-49F3-B994-B1628DCA1FB3}">
      <dgm:prSet/>
      <dgm:spPr/>
      <dgm:t>
        <a:bodyPr/>
        <a:lstStyle/>
        <a:p>
          <a:endParaRPr lang="en-US"/>
        </a:p>
      </dgm:t>
    </dgm:pt>
    <dgm:pt modelId="{CB94F07B-F6B0-4556-8744-4D33411745FF}" type="pres">
      <dgm:prSet presAssocID="{C1CFF8F9-1615-4B64-958A-EC3043D15471}" presName="linearFlow" presStyleCnt="0">
        <dgm:presLayoutVars>
          <dgm:dir/>
          <dgm:resizeHandles val="exact"/>
        </dgm:presLayoutVars>
      </dgm:prSet>
      <dgm:spPr/>
    </dgm:pt>
    <dgm:pt modelId="{8ACF224D-0C11-4618-847E-D115EEB09F9C}" type="pres">
      <dgm:prSet presAssocID="{3AF51370-378C-43C1-BAA2-5856767E1779}" presName="comp" presStyleCnt="0"/>
      <dgm:spPr/>
    </dgm:pt>
    <dgm:pt modelId="{2A633C82-7C8B-4FEC-BA92-83EAC859E710}" type="pres">
      <dgm:prSet presAssocID="{3AF51370-378C-43C1-BAA2-5856767E1779}" presName="rect2" presStyleLbl="node1" presStyleIdx="0" presStyleCnt="4" custScaleX="133384" custLinFactNeighborX="11445">
        <dgm:presLayoutVars>
          <dgm:bulletEnabled val="1"/>
        </dgm:presLayoutVars>
      </dgm:prSet>
      <dgm:spPr/>
    </dgm:pt>
    <dgm:pt modelId="{194A39FD-A447-4F29-A00A-ACDDF1055B57}" type="pres">
      <dgm:prSet presAssocID="{3AF51370-378C-43C1-BAA2-5856767E1779}" presName="rect1" presStyleLbl="lnNode1" presStyleIdx="0" presStyleCnt="4" custScaleX="208069" custLinFactNeighborX="-63391" custLinFactNeighborY="-160"/>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5A23D137-5248-4010-8BD9-D7CE79F26771}" type="pres">
      <dgm:prSet presAssocID="{64C9F5CC-9720-4919-B548-5B92AA786B5F}" presName="sibTrans" presStyleCnt="0"/>
      <dgm:spPr/>
    </dgm:pt>
    <dgm:pt modelId="{70A43D00-9FEE-4AEE-B5FF-C6E8E8171968}" type="pres">
      <dgm:prSet presAssocID="{54681774-9DFC-4D29-AD65-91AB996C563B}" presName="comp" presStyleCnt="0"/>
      <dgm:spPr/>
    </dgm:pt>
    <dgm:pt modelId="{0CDF0251-9836-41DF-82BC-E3A6298F3878}" type="pres">
      <dgm:prSet presAssocID="{54681774-9DFC-4D29-AD65-91AB996C563B}" presName="rect2" presStyleLbl="node1" presStyleIdx="1" presStyleCnt="4" custScaleX="136571" custLinFactNeighborX="-30855" custLinFactNeighborY="-2291">
        <dgm:presLayoutVars>
          <dgm:bulletEnabled val="1"/>
        </dgm:presLayoutVars>
      </dgm:prSet>
      <dgm:spPr/>
    </dgm:pt>
    <dgm:pt modelId="{54C50F09-6A57-4B4D-A583-A4288B42A1A3}" type="pres">
      <dgm:prSet presAssocID="{54681774-9DFC-4D29-AD65-91AB996C563B}" presName="rect1" presStyleLbl="lnNode1" presStyleIdx="1" presStyleCnt="4" custScaleX="207063" custScaleY="102364" custLinFactNeighborX="26318" custLinFactNeighborY="-2291"/>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9697D181-A5C7-4A46-A5D6-5DAB01347DB2}" type="pres">
      <dgm:prSet presAssocID="{62B2F44D-691B-4FC0-A024-44349F58E262}" presName="sibTrans" presStyleCnt="0"/>
      <dgm:spPr/>
    </dgm:pt>
    <dgm:pt modelId="{523D666A-6F68-4E17-AFFA-9D97716B38E8}" type="pres">
      <dgm:prSet presAssocID="{F079D02B-B8F0-41E7-82DF-A038556748B3}" presName="comp" presStyleCnt="0"/>
      <dgm:spPr/>
    </dgm:pt>
    <dgm:pt modelId="{9C5F8587-FE0D-4668-9307-69541AE9CCD7}" type="pres">
      <dgm:prSet presAssocID="{F079D02B-B8F0-41E7-82DF-A038556748B3}" presName="rect2" presStyleLbl="node1" presStyleIdx="2" presStyleCnt="4" custScaleX="133266" custScaleY="99046" custLinFactNeighborX="14833" custLinFactNeighborY="-8199">
        <dgm:presLayoutVars>
          <dgm:bulletEnabled val="1"/>
        </dgm:presLayoutVars>
      </dgm:prSet>
      <dgm:spPr/>
    </dgm:pt>
    <dgm:pt modelId="{F1858F31-C5B4-41B0-BCE2-263D8DD485DD}" type="pres">
      <dgm:prSet presAssocID="{F079D02B-B8F0-41E7-82DF-A038556748B3}" presName="rect1" presStyleLbl="lnNode1" presStyleIdx="2" presStyleCnt="4" custScaleX="233352" custScaleY="103114" custLinFactNeighborX="-69781" custLinFactNeighborY="-7147"/>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80E53890-7E88-461C-8797-C766612F9C3A}" type="pres">
      <dgm:prSet presAssocID="{B9427C0F-63EE-4739-9CE9-7061A0049345}" presName="sibTrans" presStyleCnt="0"/>
      <dgm:spPr/>
    </dgm:pt>
    <dgm:pt modelId="{8BD23A9A-45D8-4E2D-9093-F9A82156A4CB}" type="pres">
      <dgm:prSet presAssocID="{FF196A32-6FD5-46B2-B986-1A8903691E18}" presName="comp" presStyleCnt="0"/>
      <dgm:spPr/>
    </dgm:pt>
    <dgm:pt modelId="{A21CA524-9B57-44A4-9248-58EC0573960D}" type="pres">
      <dgm:prSet presAssocID="{FF196A32-6FD5-46B2-B986-1A8903691E18}" presName="rect2" presStyleLbl="node1" presStyleIdx="3" presStyleCnt="4" custScaleX="133530" custLinFactNeighborX="-31984" custLinFactNeighborY="-12050">
        <dgm:presLayoutVars>
          <dgm:bulletEnabled val="1"/>
        </dgm:presLayoutVars>
      </dgm:prSet>
      <dgm:spPr/>
    </dgm:pt>
    <dgm:pt modelId="{1AAA7EA7-51C8-4D97-B3F2-A9B75CDE31AD}" type="pres">
      <dgm:prSet presAssocID="{FF196A32-6FD5-46B2-B986-1A8903691E18}" presName="rect1" presStyleLbl="lnNode1" presStyleIdx="3" presStyleCnt="4" custScaleX="232823" custLinFactNeighborX="26917" custLinFactNeighborY="-12111"/>
      <dgm:spPr>
        <a:blipFill>
          <a:blip xmlns:r="http://schemas.openxmlformats.org/officeDocument/2006/relationships" r:embed="rId4">
            <a:extLst>
              <a:ext uri="{28A0092B-C50C-407E-A947-70E740481C1C}">
                <a14:useLocalDpi xmlns:a14="http://schemas.microsoft.com/office/drawing/2010/main" val="0"/>
              </a:ext>
            </a:extLst>
          </a:blip>
          <a:srcRect/>
          <a:stretch>
            <a:fillRect t="-22000" b="-22000"/>
          </a:stretch>
        </a:blipFill>
      </dgm:spPr>
    </dgm:pt>
  </dgm:ptLst>
  <dgm:cxnLst>
    <dgm:cxn modelId="{EDC38D04-09F9-49F3-B994-B1628DCA1FB3}" srcId="{3AF51370-378C-43C1-BAA2-5856767E1779}" destId="{4E182964-C13B-4FE6-B0C2-5F69C34D19E4}" srcOrd="0" destOrd="0" parTransId="{B9C3CC19-0BFA-4D9B-A359-8D379B7F5498}" sibTransId="{6486D68E-B890-452A-9AA6-2BB30B653578}"/>
    <dgm:cxn modelId="{69481905-F778-4CFD-B8B1-BC04E60D9BCB}" srcId="{C1CFF8F9-1615-4B64-958A-EC3043D15471}" destId="{3AF51370-378C-43C1-BAA2-5856767E1779}" srcOrd="0" destOrd="0" parTransId="{3D89948D-C6BB-4FF1-8FD0-F3A57EBEBAE1}" sibTransId="{64C9F5CC-9720-4919-B548-5B92AA786B5F}"/>
    <dgm:cxn modelId="{E3893505-5D44-47ED-9E48-25FE9E83B4C0}" type="presOf" srcId="{9212A4BD-8524-4235-9697-69F46BF47AD5}" destId="{A21CA524-9B57-44A4-9248-58EC0573960D}" srcOrd="0" destOrd="1" presId="urn:microsoft.com/office/officeart/2008/layout/AlternatingPictureBlocks"/>
    <dgm:cxn modelId="{A2CAED23-1A04-49DC-9C0D-2AA7A5C279E3}" type="presOf" srcId="{3AE3C3CE-931E-4E80-BCB1-4BECDF21312F}" destId="{9C5F8587-FE0D-4668-9307-69541AE9CCD7}" srcOrd="0" destOrd="1" presId="urn:microsoft.com/office/officeart/2008/layout/AlternatingPictureBlocks"/>
    <dgm:cxn modelId="{459FD55B-BACC-4A8C-B9AF-3F0F9EBAD821}" srcId="{C1CFF8F9-1615-4B64-958A-EC3043D15471}" destId="{FF196A32-6FD5-46B2-B986-1A8903691E18}" srcOrd="3" destOrd="0" parTransId="{D7E33691-94F3-4220-A255-4B23084B0E63}" sibTransId="{D4E205CF-676D-4AD8-A208-10F01E82369E}"/>
    <dgm:cxn modelId="{21642762-2EE1-4ED3-8AFF-A3623ACF1335}" srcId="{C1CFF8F9-1615-4B64-958A-EC3043D15471}" destId="{54681774-9DFC-4D29-AD65-91AB996C563B}" srcOrd="1" destOrd="0" parTransId="{E835CF01-067B-448C-95B5-2A5FC4240D45}" sibTransId="{62B2F44D-691B-4FC0-A024-44349F58E262}"/>
    <dgm:cxn modelId="{1C068351-8DCD-4EB1-9A10-7A684D3FD415}" type="presOf" srcId="{FF196A32-6FD5-46B2-B986-1A8903691E18}" destId="{A21CA524-9B57-44A4-9248-58EC0573960D}" srcOrd="0" destOrd="0" presId="urn:microsoft.com/office/officeart/2008/layout/AlternatingPictureBlocks"/>
    <dgm:cxn modelId="{67603973-24A1-42B4-8B9C-39DB0B0FBA6E}" srcId="{F079D02B-B8F0-41E7-82DF-A038556748B3}" destId="{3AE3C3CE-931E-4E80-BCB1-4BECDF21312F}" srcOrd="0" destOrd="0" parTransId="{77A4D3B2-5A07-461F-80EC-82809B2C18B4}" sibTransId="{77F681AB-1A11-4E60-8301-E09438DB7643}"/>
    <dgm:cxn modelId="{01232279-D66E-4CE4-A3AB-646EBA12DEAE}" type="presOf" srcId="{F079D02B-B8F0-41E7-82DF-A038556748B3}" destId="{9C5F8587-FE0D-4668-9307-69541AE9CCD7}" srcOrd="0" destOrd="0" presId="urn:microsoft.com/office/officeart/2008/layout/AlternatingPictureBlocks"/>
    <dgm:cxn modelId="{EFACF199-7D8F-4688-B8D1-5233823E2065}" srcId="{FF196A32-6FD5-46B2-B986-1A8903691E18}" destId="{9212A4BD-8524-4235-9697-69F46BF47AD5}" srcOrd="0" destOrd="0" parTransId="{E2CFA427-0B55-4573-B4F8-6ABEC90D0C9D}" sibTransId="{640F2590-0920-4993-B9C0-0501CD4BB824}"/>
    <dgm:cxn modelId="{1F23459E-A7B1-4DA5-B8B8-68491EB74DE3}" type="presOf" srcId="{3AF51370-378C-43C1-BAA2-5856767E1779}" destId="{2A633C82-7C8B-4FEC-BA92-83EAC859E710}" srcOrd="0" destOrd="0" presId="urn:microsoft.com/office/officeart/2008/layout/AlternatingPictureBlocks"/>
    <dgm:cxn modelId="{C39C40B1-04B0-4B33-A603-2520DF10E4DB}" type="presOf" srcId="{C1CFF8F9-1615-4B64-958A-EC3043D15471}" destId="{CB94F07B-F6B0-4556-8744-4D33411745FF}" srcOrd="0" destOrd="0" presId="urn:microsoft.com/office/officeart/2008/layout/AlternatingPictureBlocks"/>
    <dgm:cxn modelId="{A59E6DCB-3BD8-4D07-B2E2-A4EC2D2A9B19}" type="presOf" srcId="{4E182964-C13B-4FE6-B0C2-5F69C34D19E4}" destId="{2A633C82-7C8B-4FEC-BA92-83EAC859E710}" srcOrd="0" destOrd="1" presId="urn:microsoft.com/office/officeart/2008/layout/AlternatingPictureBlocks"/>
    <dgm:cxn modelId="{9715B0D8-B7B0-49B6-B9A2-4F40890C473C}" srcId="{C1CFF8F9-1615-4B64-958A-EC3043D15471}" destId="{F079D02B-B8F0-41E7-82DF-A038556748B3}" srcOrd="2" destOrd="0" parTransId="{E80DD503-F4FC-4937-A075-48DD8BF9C0BF}" sibTransId="{B9427C0F-63EE-4739-9CE9-7061A0049345}"/>
    <dgm:cxn modelId="{ABE437EA-557F-420A-9E55-691D64838FFE}" type="presOf" srcId="{54681774-9DFC-4D29-AD65-91AB996C563B}" destId="{0CDF0251-9836-41DF-82BC-E3A6298F3878}" srcOrd="0" destOrd="0" presId="urn:microsoft.com/office/officeart/2008/layout/AlternatingPictureBlocks"/>
    <dgm:cxn modelId="{1B6A3550-B51C-4767-97F3-E465C8D39D86}" type="presParOf" srcId="{CB94F07B-F6B0-4556-8744-4D33411745FF}" destId="{8ACF224D-0C11-4618-847E-D115EEB09F9C}" srcOrd="0" destOrd="0" presId="urn:microsoft.com/office/officeart/2008/layout/AlternatingPictureBlocks"/>
    <dgm:cxn modelId="{DFF0F265-151A-4337-8741-9981106DF7F9}" type="presParOf" srcId="{8ACF224D-0C11-4618-847E-D115EEB09F9C}" destId="{2A633C82-7C8B-4FEC-BA92-83EAC859E710}" srcOrd="0" destOrd="0" presId="urn:microsoft.com/office/officeart/2008/layout/AlternatingPictureBlocks"/>
    <dgm:cxn modelId="{856D9743-8864-4A29-B087-8F5AAB73BEBA}" type="presParOf" srcId="{8ACF224D-0C11-4618-847E-D115EEB09F9C}" destId="{194A39FD-A447-4F29-A00A-ACDDF1055B57}" srcOrd="1" destOrd="0" presId="urn:microsoft.com/office/officeart/2008/layout/AlternatingPictureBlocks"/>
    <dgm:cxn modelId="{26516651-789A-409F-A680-469816A00872}" type="presParOf" srcId="{CB94F07B-F6B0-4556-8744-4D33411745FF}" destId="{5A23D137-5248-4010-8BD9-D7CE79F26771}" srcOrd="1" destOrd="0" presId="urn:microsoft.com/office/officeart/2008/layout/AlternatingPictureBlocks"/>
    <dgm:cxn modelId="{163D3DA0-6470-4FCE-B65A-81C60E8E9ABD}" type="presParOf" srcId="{CB94F07B-F6B0-4556-8744-4D33411745FF}" destId="{70A43D00-9FEE-4AEE-B5FF-C6E8E8171968}" srcOrd="2" destOrd="0" presId="urn:microsoft.com/office/officeart/2008/layout/AlternatingPictureBlocks"/>
    <dgm:cxn modelId="{DCACF2B0-60E6-44B2-8428-7F2DDE51DC59}" type="presParOf" srcId="{70A43D00-9FEE-4AEE-B5FF-C6E8E8171968}" destId="{0CDF0251-9836-41DF-82BC-E3A6298F3878}" srcOrd="0" destOrd="0" presId="urn:microsoft.com/office/officeart/2008/layout/AlternatingPictureBlocks"/>
    <dgm:cxn modelId="{B280294C-E1E0-4CC2-B182-5EF1083AA134}" type="presParOf" srcId="{70A43D00-9FEE-4AEE-B5FF-C6E8E8171968}" destId="{54C50F09-6A57-4B4D-A583-A4288B42A1A3}" srcOrd="1" destOrd="0" presId="urn:microsoft.com/office/officeart/2008/layout/AlternatingPictureBlocks"/>
    <dgm:cxn modelId="{5A0BCDC2-73B8-4BDA-8F2C-62E8B4A154AA}" type="presParOf" srcId="{CB94F07B-F6B0-4556-8744-4D33411745FF}" destId="{9697D181-A5C7-4A46-A5D6-5DAB01347DB2}" srcOrd="3" destOrd="0" presId="urn:microsoft.com/office/officeart/2008/layout/AlternatingPictureBlocks"/>
    <dgm:cxn modelId="{879F0A6E-47E9-4666-9E0F-0F8E2701312E}" type="presParOf" srcId="{CB94F07B-F6B0-4556-8744-4D33411745FF}" destId="{523D666A-6F68-4E17-AFFA-9D97716B38E8}" srcOrd="4" destOrd="0" presId="urn:microsoft.com/office/officeart/2008/layout/AlternatingPictureBlocks"/>
    <dgm:cxn modelId="{0402DC53-77F2-4A77-81F9-EC8A2C3AB144}" type="presParOf" srcId="{523D666A-6F68-4E17-AFFA-9D97716B38E8}" destId="{9C5F8587-FE0D-4668-9307-69541AE9CCD7}" srcOrd="0" destOrd="0" presId="urn:microsoft.com/office/officeart/2008/layout/AlternatingPictureBlocks"/>
    <dgm:cxn modelId="{217B0AAC-3383-41BF-B437-DD3F2CBB65B5}" type="presParOf" srcId="{523D666A-6F68-4E17-AFFA-9D97716B38E8}" destId="{F1858F31-C5B4-41B0-BCE2-263D8DD485DD}" srcOrd="1" destOrd="0" presId="urn:microsoft.com/office/officeart/2008/layout/AlternatingPictureBlocks"/>
    <dgm:cxn modelId="{62D286DC-FB0B-4DB8-9F06-22C1190124E5}" type="presParOf" srcId="{CB94F07B-F6B0-4556-8744-4D33411745FF}" destId="{80E53890-7E88-461C-8797-C766612F9C3A}" srcOrd="5" destOrd="0" presId="urn:microsoft.com/office/officeart/2008/layout/AlternatingPictureBlocks"/>
    <dgm:cxn modelId="{D9B58933-4455-49E7-AE84-D0441A81F51A}" type="presParOf" srcId="{CB94F07B-F6B0-4556-8744-4D33411745FF}" destId="{8BD23A9A-45D8-4E2D-9093-F9A82156A4CB}" srcOrd="6" destOrd="0" presId="urn:microsoft.com/office/officeart/2008/layout/AlternatingPictureBlocks"/>
    <dgm:cxn modelId="{20DA0313-4937-464A-B868-0C10EA213A97}" type="presParOf" srcId="{8BD23A9A-45D8-4E2D-9093-F9A82156A4CB}" destId="{A21CA524-9B57-44A4-9248-58EC0573960D}" srcOrd="0" destOrd="0" presId="urn:microsoft.com/office/officeart/2008/layout/AlternatingPictureBlocks"/>
    <dgm:cxn modelId="{A514A73D-E325-404F-807F-4E7362806C2B}" type="presParOf" srcId="{8BD23A9A-45D8-4E2D-9093-F9A82156A4CB}" destId="{1AAA7EA7-51C8-4D97-B3F2-A9B75CDE31AD}"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CFF8F9-1615-4B64-958A-EC3043D1547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AF51370-378C-43C1-BAA2-5856767E1779}">
      <dgm:prSet phldrT="[Text]" custT="1"/>
      <dgm:spPr>
        <a:solidFill>
          <a:schemeClr val="accent2">
            <a:lumMod val="75000"/>
          </a:schemeClr>
        </a:solidFill>
      </dgm:spPr>
      <dgm:t>
        <a:bodyPr/>
        <a:lstStyle/>
        <a:p>
          <a:r>
            <a:rPr lang="en-US" sz="2700" dirty="0"/>
            <a:t>Students can authorize a parent or third party direct access </a:t>
          </a:r>
          <a:br>
            <a:rPr lang="en-US" sz="2700" dirty="0"/>
          </a:br>
          <a:r>
            <a:rPr lang="en-US" sz="2700" dirty="0"/>
            <a:t>to view their E-statement</a:t>
          </a:r>
        </a:p>
      </dgm:t>
    </dgm:pt>
    <dgm:pt modelId="{3D89948D-C6BB-4FF1-8FD0-F3A57EBEBAE1}" type="parTrans" cxnId="{69481905-F778-4CFD-B8B1-BC04E60D9BCB}">
      <dgm:prSet/>
      <dgm:spPr/>
      <dgm:t>
        <a:bodyPr/>
        <a:lstStyle/>
        <a:p>
          <a:endParaRPr lang="en-US"/>
        </a:p>
      </dgm:t>
    </dgm:pt>
    <dgm:pt modelId="{64C9F5CC-9720-4919-B548-5B92AA786B5F}" type="sibTrans" cxnId="{69481905-F778-4CFD-B8B1-BC04E60D9BCB}">
      <dgm:prSet/>
      <dgm:spPr/>
      <dgm:t>
        <a:bodyPr/>
        <a:lstStyle/>
        <a:p>
          <a:endParaRPr lang="en-US"/>
        </a:p>
      </dgm:t>
    </dgm:pt>
    <dgm:pt modelId="{04F3E829-11B7-4CB4-A843-2C34061D835C}">
      <dgm:prSet phldrT="[Text]" custT="1"/>
      <dgm:spPr>
        <a:solidFill>
          <a:schemeClr val="accent2">
            <a:lumMod val="75000"/>
          </a:schemeClr>
        </a:solidFill>
      </dgm:spPr>
      <dgm:t>
        <a:bodyPr/>
        <a:lstStyle/>
        <a:p>
          <a:r>
            <a:rPr lang="en-US" sz="2700" dirty="0"/>
            <a:t>Does not provide access to grades or other confidential information</a:t>
          </a:r>
        </a:p>
      </dgm:t>
    </dgm:pt>
    <dgm:pt modelId="{91D24C5F-A337-4F5B-AC4B-8E460B289D8C}" type="parTrans" cxnId="{13C8DB46-E1E2-4BE3-B91C-2D72BD86FE30}">
      <dgm:prSet/>
      <dgm:spPr/>
      <dgm:t>
        <a:bodyPr/>
        <a:lstStyle/>
        <a:p>
          <a:endParaRPr lang="en-US"/>
        </a:p>
      </dgm:t>
    </dgm:pt>
    <dgm:pt modelId="{134F7685-7FCE-4C2C-BAE4-89A8E3B95BD7}" type="sibTrans" cxnId="{13C8DB46-E1E2-4BE3-B91C-2D72BD86FE30}">
      <dgm:prSet/>
      <dgm:spPr/>
      <dgm:t>
        <a:bodyPr/>
        <a:lstStyle/>
        <a:p>
          <a:endParaRPr lang="en-US"/>
        </a:p>
      </dgm:t>
    </dgm:pt>
    <dgm:pt modelId="{B13ED030-5859-474F-8CD5-397587001DDE}">
      <dgm:prSet phldrT="[Text]" custT="1"/>
      <dgm:spPr>
        <a:solidFill>
          <a:schemeClr val="accent2">
            <a:lumMod val="75000"/>
          </a:schemeClr>
        </a:solidFill>
      </dgm:spPr>
      <dgm:t>
        <a:bodyPr/>
        <a:lstStyle/>
        <a:p>
          <a:r>
            <a:rPr lang="en-US" sz="2700" dirty="0"/>
            <a:t>Authorized users receive their own access with a unique username/password</a:t>
          </a:r>
        </a:p>
      </dgm:t>
    </dgm:pt>
    <dgm:pt modelId="{02B658C1-8DEC-4E7E-85AA-C30D75A1A18F}" type="parTrans" cxnId="{40B29B0A-28B9-4FC1-8149-16CAD4EA1F39}">
      <dgm:prSet/>
      <dgm:spPr/>
      <dgm:t>
        <a:bodyPr/>
        <a:lstStyle/>
        <a:p>
          <a:endParaRPr lang="en-US"/>
        </a:p>
      </dgm:t>
    </dgm:pt>
    <dgm:pt modelId="{ADBD04B4-D822-454F-BB20-FE528599DC07}" type="sibTrans" cxnId="{40B29B0A-28B9-4FC1-8149-16CAD4EA1F39}">
      <dgm:prSet/>
      <dgm:spPr/>
      <dgm:t>
        <a:bodyPr/>
        <a:lstStyle/>
        <a:p>
          <a:endParaRPr lang="en-US"/>
        </a:p>
      </dgm:t>
    </dgm:pt>
    <dgm:pt modelId="{FFDD7303-0373-4A59-8C9E-F82FB92CCDDF}">
      <dgm:prSet phldrT="[Text]" custT="1"/>
      <dgm:spPr>
        <a:solidFill>
          <a:schemeClr val="accent2">
            <a:lumMod val="75000"/>
          </a:schemeClr>
        </a:solidFill>
      </dgm:spPr>
      <dgm:t>
        <a:bodyPr/>
        <a:lstStyle/>
        <a:p>
          <a:r>
            <a:rPr lang="en-US" sz="2700"/>
            <a:t>Provides Access to:</a:t>
          </a:r>
          <a:endParaRPr lang="en-US" sz="2700" dirty="0"/>
        </a:p>
      </dgm:t>
    </dgm:pt>
    <dgm:pt modelId="{C85D50EB-9CDC-4B58-BED6-0EFFF15FE26B}" type="parTrans" cxnId="{46095952-70FF-4115-AAF8-56CE31E37F30}">
      <dgm:prSet/>
      <dgm:spPr/>
      <dgm:t>
        <a:bodyPr/>
        <a:lstStyle/>
        <a:p>
          <a:endParaRPr lang="en-US"/>
        </a:p>
      </dgm:t>
    </dgm:pt>
    <dgm:pt modelId="{F034951F-C2CF-4A34-8227-95FBDCFDD394}" type="sibTrans" cxnId="{46095952-70FF-4115-AAF8-56CE31E37F30}">
      <dgm:prSet/>
      <dgm:spPr/>
      <dgm:t>
        <a:bodyPr/>
        <a:lstStyle/>
        <a:p>
          <a:endParaRPr lang="en-US"/>
        </a:p>
      </dgm:t>
    </dgm:pt>
    <dgm:pt modelId="{A3C5ED90-DF87-4BEF-9BB1-A10ACA09FFE1}">
      <dgm:prSet phldrT="[Text]"/>
      <dgm:spPr/>
      <dgm:t>
        <a:bodyPr/>
        <a:lstStyle/>
        <a:p>
          <a:r>
            <a:rPr lang="en-US" dirty="0"/>
            <a:t>1098T tax statements</a:t>
          </a:r>
        </a:p>
      </dgm:t>
    </dgm:pt>
    <dgm:pt modelId="{C9C3BD3D-C1DF-4979-988B-8D03FF6E4F17}" type="parTrans" cxnId="{06E5ABA0-99FB-4CFD-9047-A68C5C18642D}">
      <dgm:prSet/>
      <dgm:spPr/>
      <dgm:t>
        <a:bodyPr/>
        <a:lstStyle/>
        <a:p>
          <a:endParaRPr lang="en-US"/>
        </a:p>
      </dgm:t>
    </dgm:pt>
    <dgm:pt modelId="{5DA9E939-28BF-41A6-831B-7FBDF612BD24}" type="sibTrans" cxnId="{06E5ABA0-99FB-4CFD-9047-A68C5C18642D}">
      <dgm:prSet/>
      <dgm:spPr/>
      <dgm:t>
        <a:bodyPr/>
        <a:lstStyle/>
        <a:p>
          <a:endParaRPr lang="en-US"/>
        </a:p>
      </dgm:t>
    </dgm:pt>
    <dgm:pt modelId="{A4B493B4-E596-4439-A835-A7FD96F6C3DE}">
      <dgm:prSet phldrT="[Text]"/>
      <dgm:spPr/>
      <dgm:t>
        <a:bodyPr/>
        <a:lstStyle/>
        <a:p>
          <a:r>
            <a:rPr lang="en-US" dirty="0"/>
            <a:t>E-statements and make payments </a:t>
          </a:r>
        </a:p>
      </dgm:t>
    </dgm:pt>
    <dgm:pt modelId="{9D0F2F47-A32B-420F-8824-5A143215DAC8}" type="parTrans" cxnId="{D3DC0B4D-9445-4A91-956D-C71C0A26B588}">
      <dgm:prSet/>
      <dgm:spPr/>
      <dgm:t>
        <a:bodyPr/>
        <a:lstStyle/>
        <a:p>
          <a:endParaRPr lang="en-US"/>
        </a:p>
      </dgm:t>
    </dgm:pt>
    <dgm:pt modelId="{2BDB6E4B-47B5-4914-81BD-09E29D7BC87E}" type="sibTrans" cxnId="{D3DC0B4D-9445-4A91-956D-C71C0A26B588}">
      <dgm:prSet/>
      <dgm:spPr/>
      <dgm:t>
        <a:bodyPr/>
        <a:lstStyle/>
        <a:p>
          <a:endParaRPr lang="en-US"/>
        </a:p>
      </dgm:t>
    </dgm:pt>
    <dgm:pt modelId="{AC1B488A-2C8F-4F6C-B3D2-5D696BAC5411}">
      <dgm:prSet phldrT="[Text]"/>
      <dgm:spPr/>
      <dgm:t>
        <a:bodyPr/>
        <a:lstStyle/>
        <a:p>
          <a:r>
            <a:rPr lang="en-US" dirty="0"/>
            <a:t>Enroll in TIP plans</a:t>
          </a:r>
        </a:p>
      </dgm:t>
    </dgm:pt>
    <dgm:pt modelId="{54221BC2-6CEB-41B3-A018-E08B53CB2632}" type="parTrans" cxnId="{F401029C-0A84-4062-BB59-51E413F6D6C4}">
      <dgm:prSet/>
      <dgm:spPr/>
      <dgm:t>
        <a:bodyPr/>
        <a:lstStyle/>
        <a:p>
          <a:endParaRPr lang="en-US"/>
        </a:p>
      </dgm:t>
    </dgm:pt>
    <dgm:pt modelId="{FFEE9AD9-65B2-4218-A94E-34B703839624}" type="sibTrans" cxnId="{F401029C-0A84-4062-BB59-51E413F6D6C4}">
      <dgm:prSet/>
      <dgm:spPr/>
      <dgm:t>
        <a:bodyPr/>
        <a:lstStyle/>
        <a:p>
          <a:endParaRPr lang="en-US"/>
        </a:p>
      </dgm:t>
    </dgm:pt>
    <dgm:pt modelId="{CCC7F785-9CCC-42F2-A5C1-9BDB44BF537F}" type="pres">
      <dgm:prSet presAssocID="{C1CFF8F9-1615-4B64-958A-EC3043D15471}" presName="linear" presStyleCnt="0">
        <dgm:presLayoutVars>
          <dgm:animLvl val="lvl"/>
          <dgm:resizeHandles val="exact"/>
        </dgm:presLayoutVars>
      </dgm:prSet>
      <dgm:spPr/>
    </dgm:pt>
    <dgm:pt modelId="{0E505552-2AAD-4A8A-8C6B-A492F53E7A26}" type="pres">
      <dgm:prSet presAssocID="{3AF51370-378C-43C1-BAA2-5856767E1779}" presName="parentText" presStyleLbl="node1" presStyleIdx="0" presStyleCnt="4" custScaleY="86469">
        <dgm:presLayoutVars>
          <dgm:chMax val="0"/>
          <dgm:bulletEnabled val="1"/>
        </dgm:presLayoutVars>
      </dgm:prSet>
      <dgm:spPr/>
    </dgm:pt>
    <dgm:pt modelId="{317BA222-48D4-411D-9EDD-0B150DA9697D}" type="pres">
      <dgm:prSet presAssocID="{64C9F5CC-9720-4919-B548-5B92AA786B5F}" presName="spacer" presStyleCnt="0"/>
      <dgm:spPr/>
    </dgm:pt>
    <dgm:pt modelId="{90B05E4C-13A6-43DB-B21E-74CF4EE7BEE6}" type="pres">
      <dgm:prSet presAssocID="{B13ED030-5859-474F-8CD5-397587001DDE}" presName="parentText" presStyleLbl="node1" presStyleIdx="1" presStyleCnt="4" custScaleY="78060">
        <dgm:presLayoutVars>
          <dgm:chMax val="0"/>
          <dgm:bulletEnabled val="1"/>
        </dgm:presLayoutVars>
      </dgm:prSet>
      <dgm:spPr/>
    </dgm:pt>
    <dgm:pt modelId="{527ABF4B-7318-4DC9-A7C6-745876EE9B7B}" type="pres">
      <dgm:prSet presAssocID="{ADBD04B4-D822-454F-BB20-FE528599DC07}" presName="spacer" presStyleCnt="0"/>
      <dgm:spPr/>
    </dgm:pt>
    <dgm:pt modelId="{1D9F4BC7-DD50-4A74-A506-FAD75329299D}" type="pres">
      <dgm:prSet presAssocID="{FFDD7303-0373-4A59-8C9E-F82FB92CCDDF}" presName="parentText" presStyleLbl="node1" presStyleIdx="2" presStyleCnt="4" custScaleY="47225">
        <dgm:presLayoutVars>
          <dgm:chMax val="0"/>
          <dgm:bulletEnabled val="1"/>
        </dgm:presLayoutVars>
      </dgm:prSet>
      <dgm:spPr/>
    </dgm:pt>
    <dgm:pt modelId="{5029E86D-E54D-478D-87CC-3AA1D9754693}" type="pres">
      <dgm:prSet presAssocID="{FFDD7303-0373-4A59-8C9E-F82FB92CCDDF}" presName="childText" presStyleLbl="revTx" presStyleIdx="0" presStyleCnt="1">
        <dgm:presLayoutVars>
          <dgm:bulletEnabled val="1"/>
        </dgm:presLayoutVars>
      </dgm:prSet>
      <dgm:spPr/>
    </dgm:pt>
    <dgm:pt modelId="{F9E50F19-AECD-4C8B-8B04-20D15C6AE79B}" type="pres">
      <dgm:prSet presAssocID="{04F3E829-11B7-4CB4-A843-2C34061D835C}" presName="parentText" presStyleLbl="node1" presStyleIdx="3" presStyleCnt="4">
        <dgm:presLayoutVars>
          <dgm:chMax val="0"/>
          <dgm:bulletEnabled val="1"/>
        </dgm:presLayoutVars>
      </dgm:prSet>
      <dgm:spPr/>
    </dgm:pt>
  </dgm:ptLst>
  <dgm:cxnLst>
    <dgm:cxn modelId="{69481905-F778-4CFD-B8B1-BC04E60D9BCB}" srcId="{C1CFF8F9-1615-4B64-958A-EC3043D15471}" destId="{3AF51370-378C-43C1-BAA2-5856767E1779}" srcOrd="0" destOrd="0" parTransId="{3D89948D-C6BB-4FF1-8FD0-F3A57EBEBAE1}" sibTransId="{64C9F5CC-9720-4919-B548-5B92AA786B5F}"/>
    <dgm:cxn modelId="{40B29B0A-28B9-4FC1-8149-16CAD4EA1F39}" srcId="{C1CFF8F9-1615-4B64-958A-EC3043D15471}" destId="{B13ED030-5859-474F-8CD5-397587001DDE}" srcOrd="1" destOrd="0" parTransId="{02B658C1-8DEC-4E7E-85AA-C30D75A1A18F}" sibTransId="{ADBD04B4-D822-454F-BB20-FE528599DC07}"/>
    <dgm:cxn modelId="{1417E81A-CFD5-4F6C-8229-A682057C2BAC}" type="presOf" srcId="{FFDD7303-0373-4A59-8C9E-F82FB92CCDDF}" destId="{1D9F4BC7-DD50-4A74-A506-FAD75329299D}" srcOrd="0" destOrd="0" presId="urn:microsoft.com/office/officeart/2005/8/layout/vList2"/>
    <dgm:cxn modelId="{BC86945B-9325-46D9-A3B6-5E70894F686E}" type="presOf" srcId="{AC1B488A-2C8F-4F6C-B3D2-5D696BAC5411}" destId="{5029E86D-E54D-478D-87CC-3AA1D9754693}" srcOrd="0" destOrd="2" presId="urn:microsoft.com/office/officeart/2005/8/layout/vList2"/>
    <dgm:cxn modelId="{DC698265-4200-4B05-AFCF-B7CBF9144D65}" type="presOf" srcId="{C1CFF8F9-1615-4B64-958A-EC3043D15471}" destId="{CCC7F785-9CCC-42F2-A5C1-9BDB44BF537F}" srcOrd="0" destOrd="0" presId="urn:microsoft.com/office/officeart/2005/8/layout/vList2"/>
    <dgm:cxn modelId="{13C8DB46-E1E2-4BE3-B91C-2D72BD86FE30}" srcId="{C1CFF8F9-1615-4B64-958A-EC3043D15471}" destId="{04F3E829-11B7-4CB4-A843-2C34061D835C}" srcOrd="3" destOrd="0" parTransId="{91D24C5F-A337-4F5B-AC4B-8E460B289D8C}" sibTransId="{134F7685-7FCE-4C2C-BAE4-89A8E3B95BD7}"/>
    <dgm:cxn modelId="{D3DC0B4D-9445-4A91-956D-C71C0A26B588}" srcId="{FFDD7303-0373-4A59-8C9E-F82FB92CCDDF}" destId="{A4B493B4-E596-4439-A835-A7FD96F6C3DE}" srcOrd="1" destOrd="0" parTransId="{9D0F2F47-A32B-420F-8824-5A143215DAC8}" sibTransId="{2BDB6E4B-47B5-4914-81BD-09E29D7BC87E}"/>
    <dgm:cxn modelId="{46095952-70FF-4115-AAF8-56CE31E37F30}" srcId="{C1CFF8F9-1615-4B64-958A-EC3043D15471}" destId="{FFDD7303-0373-4A59-8C9E-F82FB92CCDDF}" srcOrd="2" destOrd="0" parTransId="{C85D50EB-9CDC-4B58-BED6-0EFFF15FE26B}" sibTransId="{F034951F-C2CF-4A34-8227-95FBDCFDD394}"/>
    <dgm:cxn modelId="{F401029C-0A84-4062-BB59-51E413F6D6C4}" srcId="{FFDD7303-0373-4A59-8C9E-F82FB92CCDDF}" destId="{AC1B488A-2C8F-4F6C-B3D2-5D696BAC5411}" srcOrd="2" destOrd="0" parTransId="{54221BC2-6CEB-41B3-A018-E08B53CB2632}" sibTransId="{FFEE9AD9-65B2-4218-A94E-34B703839624}"/>
    <dgm:cxn modelId="{06E5ABA0-99FB-4CFD-9047-A68C5C18642D}" srcId="{FFDD7303-0373-4A59-8C9E-F82FB92CCDDF}" destId="{A3C5ED90-DF87-4BEF-9BB1-A10ACA09FFE1}" srcOrd="0" destOrd="0" parTransId="{C9C3BD3D-C1DF-4979-988B-8D03FF6E4F17}" sibTransId="{5DA9E939-28BF-41A6-831B-7FBDF612BD24}"/>
    <dgm:cxn modelId="{BA706EA5-E54B-40B8-8FEA-C959188F9C9A}" type="presOf" srcId="{A4B493B4-E596-4439-A835-A7FD96F6C3DE}" destId="{5029E86D-E54D-478D-87CC-3AA1D9754693}" srcOrd="0" destOrd="1" presId="urn:microsoft.com/office/officeart/2005/8/layout/vList2"/>
    <dgm:cxn modelId="{2A02BFC3-6B76-4B7F-85DA-A7397D2CDB33}" type="presOf" srcId="{3AF51370-378C-43C1-BAA2-5856767E1779}" destId="{0E505552-2AAD-4A8A-8C6B-A492F53E7A26}" srcOrd="0" destOrd="0" presId="urn:microsoft.com/office/officeart/2005/8/layout/vList2"/>
    <dgm:cxn modelId="{3CFF8FD5-1354-4416-973D-CAA0030ACCCB}" type="presOf" srcId="{A3C5ED90-DF87-4BEF-9BB1-A10ACA09FFE1}" destId="{5029E86D-E54D-478D-87CC-3AA1D9754693}" srcOrd="0" destOrd="0" presId="urn:microsoft.com/office/officeart/2005/8/layout/vList2"/>
    <dgm:cxn modelId="{5FA192DA-D277-42F3-A26A-167D23FEAF19}" type="presOf" srcId="{04F3E829-11B7-4CB4-A843-2C34061D835C}" destId="{F9E50F19-AECD-4C8B-8B04-20D15C6AE79B}" srcOrd="0" destOrd="0" presId="urn:microsoft.com/office/officeart/2005/8/layout/vList2"/>
    <dgm:cxn modelId="{C3E969DC-B760-4124-8F4E-DEBD4083E466}" type="presOf" srcId="{B13ED030-5859-474F-8CD5-397587001DDE}" destId="{90B05E4C-13A6-43DB-B21E-74CF4EE7BEE6}" srcOrd="0" destOrd="0" presId="urn:microsoft.com/office/officeart/2005/8/layout/vList2"/>
    <dgm:cxn modelId="{DFB2EED0-8E40-4F03-92F1-EA7863434581}" type="presParOf" srcId="{CCC7F785-9CCC-42F2-A5C1-9BDB44BF537F}" destId="{0E505552-2AAD-4A8A-8C6B-A492F53E7A26}" srcOrd="0" destOrd="0" presId="urn:microsoft.com/office/officeart/2005/8/layout/vList2"/>
    <dgm:cxn modelId="{CCF0FD7D-8B5D-43EC-B862-626DE6E7BE3E}" type="presParOf" srcId="{CCC7F785-9CCC-42F2-A5C1-9BDB44BF537F}" destId="{317BA222-48D4-411D-9EDD-0B150DA9697D}" srcOrd="1" destOrd="0" presId="urn:microsoft.com/office/officeart/2005/8/layout/vList2"/>
    <dgm:cxn modelId="{E5031A96-9F5C-47A7-99F6-083EED67AD4D}" type="presParOf" srcId="{CCC7F785-9CCC-42F2-A5C1-9BDB44BF537F}" destId="{90B05E4C-13A6-43DB-B21E-74CF4EE7BEE6}" srcOrd="2" destOrd="0" presId="urn:microsoft.com/office/officeart/2005/8/layout/vList2"/>
    <dgm:cxn modelId="{5B22E6D5-68E1-482A-A049-7350481A2F3F}" type="presParOf" srcId="{CCC7F785-9CCC-42F2-A5C1-9BDB44BF537F}" destId="{527ABF4B-7318-4DC9-A7C6-745876EE9B7B}" srcOrd="3" destOrd="0" presId="urn:microsoft.com/office/officeart/2005/8/layout/vList2"/>
    <dgm:cxn modelId="{454BE070-95C4-4736-979E-F15A168FC3E8}" type="presParOf" srcId="{CCC7F785-9CCC-42F2-A5C1-9BDB44BF537F}" destId="{1D9F4BC7-DD50-4A74-A506-FAD75329299D}" srcOrd="4" destOrd="0" presId="urn:microsoft.com/office/officeart/2005/8/layout/vList2"/>
    <dgm:cxn modelId="{54CF989D-0BBF-4F74-8B23-056CB1C504F3}" type="presParOf" srcId="{CCC7F785-9CCC-42F2-A5C1-9BDB44BF537F}" destId="{5029E86D-E54D-478D-87CC-3AA1D9754693}" srcOrd="5" destOrd="0" presId="urn:microsoft.com/office/officeart/2005/8/layout/vList2"/>
    <dgm:cxn modelId="{547F1980-0B82-41B0-9639-47EE5461C55D}" type="presParOf" srcId="{CCC7F785-9CCC-42F2-A5C1-9BDB44BF537F}" destId="{F9E50F19-AECD-4C8B-8B04-20D15C6AE79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CFF8F9-1615-4B64-958A-EC3043D1547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AF51370-378C-43C1-BAA2-5856767E1779}">
      <dgm:prSet phldrT="[Text]" custT="1"/>
      <dgm:spPr>
        <a:solidFill>
          <a:schemeClr val="accent2">
            <a:lumMod val="75000"/>
          </a:schemeClr>
        </a:solidFill>
      </dgm:spPr>
      <dgm:t>
        <a:bodyPr/>
        <a:lstStyle/>
        <a:p>
          <a:r>
            <a:rPr lang="en-US" sz="2700" dirty="0"/>
            <a:t>After the 1</a:t>
          </a:r>
          <a:r>
            <a:rPr lang="en-US" sz="2700" baseline="30000" dirty="0"/>
            <a:t>st</a:t>
          </a:r>
          <a:r>
            <a:rPr lang="en-US" sz="2700" dirty="0"/>
            <a:t> day of classes</a:t>
          </a:r>
        </a:p>
      </dgm:t>
    </dgm:pt>
    <dgm:pt modelId="{3D89948D-C6BB-4FF1-8FD0-F3A57EBEBAE1}" type="parTrans" cxnId="{69481905-F778-4CFD-B8B1-BC04E60D9BCB}">
      <dgm:prSet/>
      <dgm:spPr/>
      <dgm:t>
        <a:bodyPr/>
        <a:lstStyle/>
        <a:p>
          <a:endParaRPr lang="en-US"/>
        </a:p>
      </dgm:t>
    </dgm:pt>
    <dgm:pt modelId="{64C9F5CC-9720-4919-B548-5B92AA786B5F}" type="sibTrans" cxnId="{69481905-F778-4CFD-B8B1-BC04E60D9BCB}">
      <dgm:prSet/>
      <dgm:spPr/>
      <dgm:t>
        <a:bodyPr/>
        <a:lstStyle/>
        <a:p>
          <a:endParaRPr lang="en-US"/>
        </a:p>
      </dgm:t>
    </dgm:pt>
    <dgm:pt modelId="{B13ED030-5859-474F-8CD5-397587001DDE}">
      <dgm:prSet phldrT="[Text]" custT="1"/>
      <dgm:spPr>
        <a:solidFill>
          <a:schemeClr val="accent2">
            <a:lumMod val="75000"/>
          </a:schemeClr>
        </a:solidFill>
      </dgm:spPr>
      <dgm:t>
        <a:bodyPr/>
        <a:lstStyle/>
        <a:p>
          <a:r>
            <a:rPr lang="en-US" sz="2400" dirty="0"/>
            <a:t>Student have to provide us with permission to discuss information about their account with a 3</a:t>
          </a:r>
          <a:r>
            <a:rPr lang="en-US" sz="2400" baseline="30000" dirty="0"/>
            <a:t>rd</a:t>
          </a:r>
          <a:r>
            <a:rPr lang="en-US" sz="2400" dirty="0"/>
            <a:t> party.</a:t>
          </a:r>
        </a:p>
      </dgm:t>
    </dgm:pt>
    <dgm:pt modelId="{02B658C1-8DEC-4E7E-85AA-C30D75A1A18F}" type="parTrans" cxnId="{40B29B0A-28B9-4FC1-8149-16CAD4EA1F39}">
      <dgm:prSet/>
      <dgm:spPr/>
      <dgm:t>
        <a:bodyPr/>
        <a:lstStyle/>
        <a:p>
          <a:endParaRPr lang="en-US"/>
        </a:p>
      </dgm:t>
    </dgm:pt>
    <dgm:pt modelId="{ADBD04B4-D822-454F-BB20-FE528599DC07}" type="sibTrans" cxnId="{40B29B0A-28B9-4FC1-8149-16CAD4EA1F39}">
      <dgm:prSet/>
      <dgm:spPr/>
      <dgm:t>
        <a:bodyPr/>
        <a:lstStyle/>
        <a:p>
          <a:endParaRPr lang="en-US"/>
        </a:p>
      </dgm:t>
    </dgm:pt>
    <dgm:pt modelId="{FFDD7303-0373-4A59-8C9E-F82FB92CCDDF}">
      <dgm:prSet phldrT="[Text]" custT="1"/>
      <dgm:spPr>
        <a:solidFill>
          <a:schemeClr val="accent2">
            <a:lumMod val="75000"/>
          </a:schemeClr>
        </a:solidFill>
      </dgm:spPr>
      <dgm:t>
        <a:bodyPr/>
        <a:lstStyle/>
        <a:p>
          <a:r>
            <a:rPr lang="en-US" sz="2700" dirty="0"/>
            <a:t>Form On </a:t>
          </a:r>
          <a:r>
            <a:rPr lang="en-US" sz="2700" dirty="0" err="1"/>
            <a:t>WPConnect</a:t>
          </a:r>
          <a:r>
            <a:rPr lang="en-US" sz="2700" dirty="0"/>
            <a:t>: </a:t>
          </a:r>
        </a:p>
      </dgm:t>
    </dgm:pt>
    <dgm:pt modelId="{C85D50EB-9CDC-4B58-BED6-0EFFF15FE26B}" type="parTrans" cxnId="{46095952-70FF-4115-AAF8-56CE31E37F30}">
      <dgm:prSet/>
      <dgm:spPr/>
      <dgm:t>
        <a:bodyPr/>
        <a:lstStyle/>
        <a:p>
          <a:endParaRPr lang="en-US"/>
        </a:p>
      </dgm:t>
    </dgm:pt>
    <dgm:pt modelId="{F034951F-C2CF-4A34-8227-95FBDCFDD394}" type="sibTrans" cxnId="{46095952-70FF-4115-AAF8-56CE31E37F30}">
      <dgm:prSet/>
      <dgm:spPr/>
      <dgm:t>
        <a:bodyPr/>
        <a:lstStyle/>
        <a:p>
          <a:endParaRPr lang="en-US"/>
        </a:p>
      </dgm:t>
    </dgm:pt>
    <dgm:pt modelId="{A4B493B4-E596-4439-A835-A7FD96F6C3DE}">
      <dgm:prSet phldrT="[Text]" custT="1"/>
      <dgm:spPr/>
      <dgm:t>
        <a:bodyPr/>
        <a:lstStyle/>
        <a:p>
          <a:r>
            <a:rPr lang="en-US" sz="1600" dirty="0"/>
            <a:t>Academic</a:t>
          </a:r>
        </a:p>
      </dgm:t>
    </dgm:pt>
    <dgm:pt modelId="{9D0F2F47-A32B-420F-8824-5A143215DAC8}" type="parTrans" cxnId="{D3DC0B4D-9445-4A91-956D-C71C0A26B588}">
      <dgm:prSet/>
      <dgm:spPr/>
      <dgm:t>
        <a:bodyPr/>
        <a:lstStyle/>
        <a:p>
          <a:endParaRPr lang="en-US"/>
        </a:p>
      </dgm:t>
    </dgm:pt>
    <dgm:pt modelId="{2BDB6E4B-47B5-4914-81BD-09E29D7BC87E}" type="sibTrans" cxnId="{D3DC0B4D-9445-4A91-956D-C71C0A26B588}">
      <dgm:prSet/>
      <dgm:spPr/>
      <dgm:t>
        <a:bodyPr/>
        <a:lstStyle/>
        <a:p>
          <a:endParaRPr lang="en-US"/>
        </a:p>
      </dgm:t>
    </dgm:pt>
    <dgm:pt modelId="{AC1B488A-2C8F-4F6C-B3D2-5D696BAC5411}">
      <dgm:prSet phldrT="[Text]" custT="1"/>
      <dgm:spPr/>
      <dgm:t>
        <a:bodyPr/>
        <a:lstStyle/>
        <a:p>
          <a:r>
            <a:rPr lang="en-US" sz="1600" dirty="0"/>
            <a:t>Financial Aid</a:t>
          </a:r>
        </a:p>
      </dgm:t>
    </dgm:pt>
    <dgm:pt modelId="{54221BC2-6CEB-41B3-A018-E08B53CB2632}" type="parTrans" cxnId="{F401029C-0A84-4062-BB59-51E413F6D6C4}">
      <dgm:prSet/>
      <dgm:spPr/>
      <dgm:t>
        <a:bodyPr/>
        <a:lstStyle/>
        <a:p>
          <a:endParaRPr lang="en-US"/>
        </a:p>
      </dgm:t>
    </dgm:pt>
    <dgm:pt modelId="{FFEE9AD9-65B2-4218-A94E-34B703839624}" type="sibTrans" cxnId="{F401029C-0A84-4062-BB59-51E413F6D6C4}">
      <dgm:prSet/>
      <dgm:spPr/>
      <dgm:t>
        <a:bodyPr/>
        <a:lstStyle/>
        <a:p>
          <a:endParaRPr lang="en-US"/>
        </a:p>
      </dgm:t>
    </dgm:pt>
    <dgm:pt modelId="{67F05CA1-7AFF-48DF-A091-F6A295538B5D}">
      <dgm:prSet phldrT="[Text]" custT="1"/>
      <dgm:spPr/>
      <dgm:t>
        <a:bodyPr/>
        <a:lstStyle/>
        <a:p>
          <a:r>
            <a:rPr lang="en-US" sz="1600" dirty="0"/>
            <a:t>All of the above- includes Disciplinary Records</a:t>
          </a:r>
        </a:p>
      </dgm:t>
    </dgm:pt>
    <dgm:pt modelId="{F44FAAA6-3FC0-40F8-811B-7923C725D848}" type="parTrans" cxnId="{D5FD5D04-72FC-4FFB-BA16-06E1B8654400}">
      <dgm:prSet/>
      <dgm:spPr/>
      <dgm:t>
        <a:bodyPr/>
        <a:lstStyle/>
        <a:p>
          <a:endParaRPr lang="en-US"/>
        </a:p>
      </dgm:t>
    </dgm:pt>
    <dgm:pt modelId="{89B620CE-A747-45BE-880C-B7B2D758549B}" type="sibTrans" cxnId="{D5FD5D04-72FC-4FFB-BA16-06E1B8654400}">
      <dgm:prSet/>
      <dgm:spPr/>
      <dgm:t>
        <a:bodyPr/>
        <a:lstStyle/>
        <a:p>
          <a:endParaRPr lang="en-US"/>
        </a:p>
      </dgm:t>
    </dgm:pt>
    <dgm:pt modelId="{A3C5ED90-DF87-4BEF-9BB1-A10ACA09FFE1}">
      <dgm:prSet phldrT="[Text]" custT="1"/>
      <dgm:spPr/>
      <dgm:t>
        <a:bodyPr/>
        <a:lstStyle/>
        <a:p>
          <a:r>
            <a:rPr lang="en-US" sz="1600" dirty="0"/>
            <a:t>Billing</a:t>
          </a:r>
        </a:p>
      </dgm:t>
    </dgm:pt>
    <dgm:pt modelId="{5DA9E939-28BF-41A6-831B-7FBDF612BD24}" type="sibTrans" cxnId="{06E5ABA0-99FB-4CFD-9047-A68C5C18642D}">
      <dgm:prSet/>
      <dgm:spPr/>
      <dgm:t>
        <a:bodyPr/>
        <a:lstStyle/>
        <a:p>
          <a:endParaRPr lang="en-US"/>
        </a:p>
      </dgm:t>
    </dgm:pt>
    <dgm:pt modelId="{C9C3BD3D-C1DF-4979-988B-8D03FF6E4F17}" type="parTrans" cxnId="{06E5ABA0-99FB-4CFD-9047-A68C5C18642D}">
      <dgm:prSet/>
      <dgm:spPr/>
      <dgm:t>
        <a:bodyPr/>
        <a:lstStyle/>
        <a:p>
          <a:endParaRPr lang="en-US"/>
        </a:p>
      </dgm:t>
    </dgm:pt>
    <dgm:pt modelId="{CCC7F785-9CCC-42F2-A5C1-9BDB44BF537F}" type="pres">
      <dgm:prSet presAssocID="{C1CFF8F9-1615-4B64-958A-EC3043D15471}" presName="linear" presStyleCnt="0">
        <dgm:presLayoutVars>
          <dgm:animLvl val="lvl"/>
          <dgm:resizeHandles val="exact"/>
        </dgm:presLayoutVars>
      </dgm:prSet>
      <dgm:spPr/>
    </dgm:pt>
    <dgm:pt modelId="{0E505552-2AAD-4A8A-8C6B-A492F53E7A26}" type="pres">
      <dgm:prSet presAssocID="{3AF51370-378C-43C1-BAA2-5856767E1779}" presName="parentText" presStyleLbl="node1" presStyleIdx="0" presStyleCnt="3" custScaleX="99611" custScaleY="48540" custLinFactY="-33183" custLinFactNeighborX="-173" custLinFactNeighborY="-100000">
        <dgm:presLayoutVars>
          <dgm:chMax val="0"/>
          <dgm:bulletEnabled val="1"/>
        </dgm:presLayoutVars>
      </dgm:prSet>
      <dgm:spPr/>
    </dgm:pt>
    <dgm:pt modelId="{317BA222-48D4-411D-9EDD-0B150DA9697D}" type="pres">
      <dgm:prSet presAssocID="{64C9F5CC-9720-4919-B548-5B92AA786B5F}" presName="spacer" presStyleCnt="0"/>
      <dgm:spPr/>
    </dgm:pt>
    <dgm:pt modelId="{90B05E4C-13A6-43DB-B21E-74CF4EE7BEE6}" type="pres">
      <dgm:prSet presAssocID="{B13ED030-5859-474F-8CD5-397587001DDE}" presName="parentText" presStyleLbl="node1" presStyleIdx="1" presStyleCnt="3" custScaleY="80855" custLinFactY="-41857" custLinFactNeighborX="-347" custLinFactNeighborY="-100000">
        <dgm:presLayoutVars>
          <dgm:chMax val="0"/>
          <dgm:bulletEnabled val="1"/>
        </dgm:presLayoutVars>
      </dgm:prSet>
      <dgm:spPr/>
    </dgm:pt>
    <dgm:pt modelId="{527ABF4B-7318-4DC9-A7C6-745876EE9B7B}" type="pres">
      <dgm:prSet presAssocID="{ADBD04B4-D822-454F-BB20-FE528599DC07}" presName="spacer" presStyleCnt="0"/>
      <dgm:spPr/>
    </dgm:pt>
    <dgm:pt modelId="{1D9F4BC7-DD50-4A74-A506-FAD75329299D}" type="pres">
      <dgm:prSet presAssocID="{FFDD7303-0373-4A59-8C9E-F82FB92CCDDF}" presName="parentText" presStyleLbl="node1" presStyleIdx="2" presStyleCnt="3" custScaleY="47225" custLinFactNeighborX="-347" custLinFactNeighborY="-71345">
        <dgm:presLayoutVars>
          <dgm:chMax val="0"/>
          <dgm:bulletEnabled val="1"/>
        </dgm:presLayoutVars>
      </dgm:prSet>
      <dgm:spPr/>
    </dgm:pt>
    <dgm:pt modelId="{5029E86D-E54D-478D-87CC-3AA1D9754693}" type="pres">
      <dgm:prSet presAssocID="{FFDD7303-0373-4A59-8C9E-F82FB92CCDDF}" presName="childText" presStyleLbl="revTx" presStyleIdx="0" presStyleCnt="1" custLinFactNeighborX="-260" custLinFactNeighborY="-59443">
        <dgm:presLayoutVars>
          <dgm:bulletEnabled val="1"/>
        </dgm:presLayoutVars>
      </dgm:prSet>
      <dgm:spPr/>
    </dgm:pt>
  </dgm:ptLst>
  <dgm:cxnLst>
    <dgm:cxn modelId="{D5FD5D04-72FC-4FFB-BA16-06E1B8654400}" srcId="{FFDD7303-0373-4A59-8C9E-F82FB92CCDDF}" destId="{67F05CA1-7AFF-48DF-A091-F6A295538B5D}" srcOrd="3" destOrd="0" parTransId="{F44FAAA6-3FC0-40F8-811B-7923C725D848}" sibTransId="{89B620CE-A747-45BE-880C-B7B2D758549B}"/>
    <dgm:cxn modelId="{69481905-F778-4CFD-B8B1-BC04E60D9BCB}" srcId="{C1CFF8F9-1615-4B64-958A-EC3043D15471}" destId="{3AF51370-378C-43C1-BAA2-5856767E1779}" srcOrd="0" destOrd="0" parTransId="{3D89948D-C6BB-4FF1-8FD0-F3A57EBEBAE1}" sibTransId="{64C9F5CC-9720-4919-B548-5B92AA786B5F}"/>
    <dgm:cxn modelId="{40B29B0A-28B9-4FC1-8149-16CAD4EA1F39}" srcId="{C1CFF8F9-1615-4B64-958A-EC3043D15471}" destId="{B13ED030-5859-474F-8CD5-397587001DDE}" srcOrd="1" destOrd="0" parTransId="{02B658C1-8DEC-4E7E-85AA-C30D75A1A18F}" sibTransId="{ADBD04B4-D822-454F-BB20-FE528599DC07}"/>
    <dgm:cxn modelId="{1417E81A-CFD5-4F6C-8229-A682057C2BAC}" type="presOf" srcId="{FFDD7303-0373-4A59-8C9E-F82FB92CCDDF}" destId="{1D9F4BC7-DD50-4A74-A506-FAD75329299D}" srcOrd="0" destOrd="0" presId="urn:microsoft.com/office/officeart/2005/8/layout/vList2"/>
    <dgm:cxn modelId="{BC86945B-9325-46D9-A3B6-5E70894F686E}" type="presOf" srcId="{AC1B488A-2C8F-4F6C-B3D2-5D696BAC5411}" destId="{5029E86D-E54D-478D-87CC-3AA1D9754693}" srcOrd="0" destOrd="2" presId="urn:microsoft.com/office/officeart/2005/8/layout/vList2"/>
    <dgm:cxn modelId="{DC698265-4200-4B05-AFCF-B7CBF9144D65}" type="presOf" srcId="{C1CFF8F9-1615-4B64-958A-EC3043D15471}" destId="{CCC7F785-9CCC-42F2-A5C1-9BDB44BF537F}" srcOrd="0" destOrd="0" presId="urn:microsoft.com/office/officeart/2005/8/layout/vList2"/>
    <dgm:cxn modelId="{D3DC0B4D-9445-4A91-956D-C71C0A26B588}" srcId="{FFDD7303-0373-4A59-8C9E-F82FB92CCDDF}" destId="{A4B493B4-E596-4439-A835-A7FD96F6C3DE}" srcOrd="1" destOrd="0" parTransId="{9D0F2F47-A32B-420F-8824-5A143215DAC8}" sibTransId="{2BDB6E4B-47B5-4914-81BD-09E29D7BC87E}"/>
    <dgm:cxn modelId="{46095952-70FF-4115-AAF8-56CE31E37F30}" srcId="{C1CFF8F9-1615-4B64-958A-EC3043D15471}" destId="{FFDD7303-0373-4A59-8C9E-F82FB92CCDDF}" srcOrd="2" destOrd="0" parTransId="{C85D50EB-9CDC-4B58-BED6-0EFFF15FE26B}" sibTransId="{F034951F-C2CF-4A34-8227-95FBDCFDD394}"/>
    <dgm:cxn modelId="{F401029C-0A84-4062-BB59-51E413F6D6C4}" srcId="{FFDD7303-0373-4A59-8C9E-F82FB92CCDDF}" destId="{AC1B488A-2C8F-4F6C-B3D2-5D696BAC5411}" srcOrd="2" destOrd="0" parTransId="{54221BC2-6CEB-41B3-A018-E08B53CB2632}" sibTransId="{FFEE9AD9-65B2-4218-A94E-34B703839624}"/>
    <dgm:cxn modelId="{06E5ABA0-99FB-4CFD-9047-A68C5C18642D}" srcId="{FFDD7303-0373-4A59-8C9E-F82FB92CCDDF}" destId="{A3C5ED90-DF87-4BEF-9BB1-A10ACA09FFE1}" srcOrd="0" destOrd="0" parTransId="{C9C3BD3D-C1DF-4979-988B-8D03FF6E4F17}" sibTransId="{5DA9E939-28BF-41A6-831B-7FBDF612BD24}"/>
    <dgm:cxn modelId="{9E8AE4A1-4D83-4EE2-8F8B-373F5BD7D4F8}" type="presOf" srcId="{67F05CA1-7AFF-48DF-A091-F6A295538B5D}" destId="{5029E86D-E54D-478D-87CC-3AA1D9754693}" srcOrd="0" destOrd="3" presId="urn:microsoft.com/office/officeart/2005/8/layout/vList2"/>
    <dgm:cxn modelId="{BA706EA5-E54B-40B8-8FEA-C959188F9C9A}" type="presOf" srcId="{A4B493B4-E596-4439-A835-A7FD96F6C3DE}" destId="{5029E86D-E54D-478D-87CC-3AA1D9754693}" srcOrd="0" destOrd="1" presId="urn:microsoft.com/office/officeart/2005/8/layout/vList2"/>
    <dgm:cxn modelId="{2A02BFC3-6B76-4B7F-85DA-A7397D2CDB33}" type="presOf" srcId="{3AF51370-378C-43C1-BAA2-5856767E1779}" destId="{0E505552-2AAD-4A8A-8C6B-A492F53E7A26}" srcOrd="0" destOrd="0" presId="urn:microsoft.com/office/officeart/2005/8/layout/vList2"/>
    <dgm:cxn modelId="{3CFF8FD5-1354-4416-973D-CAA0030ACCCB}" type="presOf" srcId="{A3C5ED90-DF87-4BEF-9BB1-A10ACA09FFE1}" destId="{5029E86D-E54D-478D-87CC-3AA1D9754693}" srcOrd="0" destOrd="0" presId="urn:microsoft.com/office/officeart/2005/8/layout/vList2"/>
    <dgm:cxn modelId="{C3E969DC-B760-4124-8F4E-DEBD4083E466}" type="presOf" srcId="{B13ED030-5859-474F-8CD5-397587001DDE}" destId="{90B05E4C-13A6-43DB-B21E-74CF4EE7BEE6}" srcOrd="0" destOrd="0" presId="urn:microsoft.com/office/officeart/2005/8/layout/vList2"/>
    <dgm:cxn modelId="{DFB2EED0-8E40-4F03-92F1-EA7863434581}" type="presParOf" srcId="{CCC7F785-9CCC-42F2-A5C1-9BDB44BF537F}" destId="{0E505552-2AAD-4A8A-8C6B-A492F53E7A26}" srcOrd="0" destOrd="0" presId="urn:microsoft.com/office/officeart/2005/8/layout/vList2"/>
    <dgm:cxn modelId="{CCF0FD7D-8B5D-43EC-B862-626DE6E7BE3E}" type="presParOf" srcId="{CCC7F785-9CCC-42F2-A5C1-9BDB44BF537F}" destId="{317BA222-48D4-411D-9EDD-0B150DA9697D}" srcOrd="1" destOrd="0" presId="urn:microsoft.com/office/officeart/2005/8/layout/vList2"/>
    <dgm:cxn modelId="{E5031A96-9F5C-47A7-99F6-083EED67AD4D}" type="presParOf" srcId="{CCC7F785-9CCC-42F2-A5C1-9BDB44BF537F}" destId="{90B05E4C-13A6-43DB-B21E-74CF4EE7BEE6}" srcOrd="2" destOrd="0" presId="urn:microsoft.com/office/officeart/2005/8/layout/vList2"/>
    <dgm:cxn modelId="{5B22E6D5-68E1-482A-A049-7350481A2F3F}" type="presParOf" srcId="{CCC7F785-9CCC-42F2-A5C1-9BDB44BF537F}" destId="{527ABF4B-7318-4DC9-A7C6-745876EE9B7B}" srcOrd="3" destOrd="0" presId="urn:microsoft.com/office/officeart/2005/8/layout/vList2"/>
    <dgm:cxn modelId="{454BE070-95C4-4736-979E-F15A168FC3E8}" type="presParOf" srcId="{CCC7F785-9CCC-42F2-A5C1-9BDB44BF537F}" destId="{1D9F4BC7-DD50-4A74-A506-FAD75329299D}" srcOrd="4" destOrd="0" presId="urn:microsoft.com/office/officeart/2005/8/layout/vList2"/>
    <dgm:cxn modelId="{54CF989D-0BBF-4F74-8B23-056CB1C504F3}" type="presParOf" srcId="{CCC7F785-9CCC-42F2-A5C1-9BDB44BF537F}" destId="{5029E86D-E54D-478D-87CC-3AA1D975469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587D3-D669-4217-8CD1-1D8FA17FEFBE}">
      <dsp:nvSpPr>
        <dsp:cNvPr id="0" name=""/>
        <dsp:cNvSpPr/>
      </dsp:nvSpPr>
      <dsp:spPr>
        <a:xfrm>
          <a:off x="8" y="0"/>
          <a:ext cx="3236546" cy="3478499"/>
        </a:xfrm>
        <a:prstGeom prst="roundRect">
          <a:avLst>
            <a:gd name="adj" fmla="val 10000"/>
          </a:avLst>
        </a:prstGeom>
        <a:solidFill>
          <a:schemeClr val="bg2"/>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baseline="0" dirty="0">
              <a:latin typeface="+mj-lt"/>
            </a:rPr>
            <a:t>Evaluate a family’s ability to pay for educational costs </a:t>
          </a:r>
        </a:p>
      </dsp:txBody>
      <dsp:txXfrm>
        <a:off x="8" y="1391399"/>
        <a:ext cx="3236546" cy="1391399"/>
      </dsp:txXfrm>
    </dsp:sp>
    <dsp:sp modelId="{F27A5BA0-5E2D-4470-AF60-1F746B0FED0A}">
      <dsp:nvSpPr>
        <dsp:cNvPr id="0" name=""/>
        <dsp:cNvSpPr/>
      </dsp:nvSpPr>
      <dsp:spPr>
        <a:xfrm>
          <a:off x="1077358" y="218822"/>
          <a:ext cx="1158340" cy="1158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9C28FBA6-6AA4-4D57-A2D3-E81D2F6F1BCF}">
      <dsp:nvSpPr>
        <dsp:cNvPr id="0" name=""/>
        <dsp:cNvSpPr/>
      </dsp:nvSpPr>
      <dsp:spPr>
        <a:xfrm>
          <a:off x="3288211" y="0"/>
          <a:ext cx="3236546" cy="3478499"/>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baseline="0" dirty="0">
              <a:latin typeface="+mj-lt"/>
            </a:rPr>
            <a:t>Distribute limited  resources in an equitable manner</a:t>
          </a:r>
        </a:p>
      </dsp:txBody>
      <dsp:txXfrm>
        <a:off x="3288211" y="1391399"/>
        <a:ext cx="3236546" cy="1391399"/>
      </dsp:txXfrm>
    </dsp:sp>
    <dsp:sp modelId="{A7D5D07D-8A4D-4985-BE64-B7E8063187B9}">
      <dsp:nvSpPr>
        <dsp:cNvPr id="0" name=""/>
        <dsp:cNvSpPr/>
      </dsp:nvSpPr>
      <dsp:spPr>
        <a:xfrm>
          <a:off x="4351080" y="248997"/>
          <a:ext cx="1158340" cy="1158340"/>
        </a:xfrm>
        <a:prstGeom prst="ellipse">
          <a:avLst/>
        </a:prstGeom>
        <a:solidFill>
          <a:schemeClr val="accent2">
            <a:tint val="50000"/>
            <a:hueOff val="2649429"/>
            <a:satOff val="-2681"/>
            <a:lumOff val="-127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1D33ECD3-0F1D-460D-BF7F-1B808B3281C6}">
      <dsp:nvSpPr>
        <dsp:cNvPr id="0" name=""/>
        <dsp:cNvSpPr/>
      </dsp:nvSpPr>
      <dsp:spPr>
        <a:xfrm>
          <a:off x="6671438" y="0"/>
          <a:ext cx="3236546" cy="3478499"/>
        </a:xfrm>
        <a:prstGeom prst="roundRect">
          <a:avLst>
            <a:gd name="adj" fmla="val 10000"/>
          </a:avLst>
        </a:prstGeom>
        <a:solidFill>
          <a:srgbClr val="C89800"/>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baseline="0" dirty="0">
              <a:latin typeface="+mj-lt"/>
            </a:rPr>
            <a:t>Provide a balance of gift and self-help aid where possible</a:t>
          </a:r>
        </a:p>
      </dsp:txBody>
      <dsp:txXfrm>
        <a:off x="6671438" y="1391399"/>
        <a:ext cx="3236546" cy="1391399"/>
      </dsp:txXfrm>
    </dsp:sp>
    <dsp:sp modelId="{9703239D-232B-4013-BC7D-A70CA3A87B87}">
      <dsp:nvSpPr>
        <dsp:cNvPr id="0" name=""/>
        <dsp:cNvSpPr/>
      </dsp:nvSpPr>
      <dsp:spPr>
        <a:xfrm>
          <a:off x="4342773" y="299187"/>
          <a:ext cx="1158340" cy="115834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B4805B8-6E14-41AA-BD09-104FBEEAF489}">
      <dsp:nvSpPr>
        <dsp:cNvPr id="0" name=""/>
        <dsp:cNvSpPr/>
      </dsp:nvSpPr>
      <dsp:spPr>
        <a:xfrm flipH="1" flipV="1">
          <a:off x="951718" y="3034438"/>
          <a:ext cx="8021876" cy="172629"/>
        </a:xfrm>
        <a:prstGeom prst="ellipse">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BEABB-141E-4559-8BBE-FE70D6388A06}">
      <dsp:nvSpPr>
        <dsp:cNvPr id="0" name=""/>
        <dsp:cNvSpPr/>
      </dsp:nvSpPr>
      <dsp:spPr>
        <a:xfrm>
          <a:off x="898944" y="0"/>
          <a:ext cx="7380000" cy="2269118"/>
        </a:xfrm>
        <a:prstGeom prst="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1066800">
            <a:lnSpc>
              <a:spcPct val="90000"/>
            </a:lnSpc>
            <a:spcBef>
              <a:spcPct val="0"/>
            </a:spcBef>
            <a:spcAft>
              <a:spcPct val="35000"/>
            </a:spcAft>
            <a:buNone/>
          </a:pPr>
          <a:r>
            <a:rPr lang="en-US" sz="2400" kern="1200" dirty="0"/>
            <a:t>Students will automatically be enrolled (and billed) </a:t>
          </a:r>
          <a:br>
            <a:rPr lang="en-US" sz="2400" kern="1200" dirty="0"/>
          </a:br>
          <a:r>
            <a:rPr lang="en-US" sz="2400" kern="1200" dirty="0"/>
            <a:t>for Student Health Insurance, Fall $2,704.00.</a:t>
          </a:r>
        </a:p>
        <a:p>
          <a:pPr marL="0" lvl="0" indent="0" algn="ctr" defTabSz="1066800">
            <a:lnSpc>
              <a:spcPct val="90000"/>
            </a:lnSpc>
            <a:spcBef>
              <a:spcPct val="0"/>
            </a:spcBef>
            <a:spcAft>
              <a:spcPct val="35000"/>
            </a:spcAft>
            <a:buNone/>
          </a:pPr>
          <a:r>
            <a:rPr lang="en-US" sz="2400" kern="1200" dirty="0"/>
            <a:t>If a student has health insurance coverage, a waiver application must be completed before the deadline:</a:t>
          </a:r>
        </a:p>
        <a:p>
          <a:pPr marL="228600" lvl="1" indent="-228600" algn="ctr" defTabSz="1066800">
            <a:lnSpc>
              <a:spcPct val="90000"/>
            </a:lnSpc>
            <a:spcBef>
              <a:spcPct val="0"/>
            </a:spcBef>
            <a:spcAft>
              <a:spcPct val="15000"/>
            </a:spcAft>
            <a:buChar char="•"/>
          </a:pPr>
          <a:r>
            <a:rPr lang="en-US" sz="2400" b="1" kern="1200" dirty="0">
              <a:solidFill>
                <a:schemeClr val="bg1"/>
              </a:solidFill>
            </a:rPr>
            <a:t>Fall 2024: </a:t>
          </a:r>
          <a:r>
            <a:rPr lang="en-US" sz="2400" b="1" i="0" kern="1200" dirty="0">
              <a:solidFill>
                <a:schemeClr val="bg1"/>
              </a:solidFill>
            </a:rPr>
            <a:t>September 27, 2024</a:t>
          </a:r>
          <a:endParaRPr lang="en-US" sz="2400" b="1" kern="1200" dirty="0">
            <a:solidFill>
              <a:schemeClr val="bg1"/>
            </a:solidFill>
          </a:endParaRPr>
        </a:p>
      </dsp:txBody>
      <dsp:txXfrm>
        <a:off x="898944" y="0"/>
        <a:ext cx="7380000" cy="2269118"/>
      </dsp:txXfrm>
    </dsp:sp>
    <dsp:sp modelId="{0C66D6A3-D99F-4CBF-8BD2-4EE089122E66}">
      <dsp:nvSpPr>
        <dsp:cNvPr id="0" name=""/>
        <dsp:cNvSpPr/>
      </dsp:nvSpPr>
      <dsp:spPr>
        <a:xfrm>
          <a:off x="0" y="2379859"/>
          <a:ext cx="9613900" cy="1498403"/>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Health Insurance information, waiver application and deadlines will be available on the Student Accounts website:  </a:t>
          </a:r>
        </a:p>
        <a:p>
          <a:pPr marL="0" lvl="0" indent="0" algn="ctr" defTabSz="1066800">
            <a:lnSpc>
              <a:spcPct val="90000"/>
            </a:lnSpc>
            <a:spcBef>
              <a:spcPct val="0"/>
            </a:spcBef>
            <a:spcAft>
              <a:spcPct val="35000"/>
            </a:spcAft>
            <a:buNone/>
          </a:pPr>
          <a:r>
            <a:rPr lang="en-US" sz="2400" kern="1200" dirty="0"/>
            <a:t>     </a:t>
          </a:r>
          <a:r>
            <a:rPr lang="en-US" sz="2400" kern="1200" dirty="0">
              <a:hlinkClick xmlns:r="http://schemas.openxmlformats.org/officeDocument/2006/relationships" r:id="rId1"/>
            </a:rPr>
            <a:t>www.wpunj.edu/studentaccounts</a:t>
          </a:r>
          <a:r>
            <a:rPr lang="en-US" sz="2400" kern="1200" dirty="0"/>
            <a:t>	</a:t>
          </a:r>
        </a:p>
      </dsp:txBody>
      <dsp:txXfrm>
        <a:off x="0" y="2379859"/>
        <a:ext cx="9613900" cy="14984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26E6C-D5BB-44EE-917A-9A1B1DBBCD4B}">
      <dsp:nvSpPr>
        <dsp:cNvPr id="0" name=""/>
        <dsp:cNvSpPr/>
      </dsp:nvSpPr>
      <dsp:spPr>
        <a:xfrm>
          <a:off x="735" y="571459"/>
          <a:ext cx="2949603" cy="2735344"/>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Cash:</a:t>
          </a:r>
        </a:p>
        <a:p>
          <a:pPr marL="228600" lvl="1" indent="-228600" algn="l" defTabSz="1066800">
            <a:lnSpc>
              <a:spcPct val="90000"/>
            </a:lnSpc>
            <a:spcBef>
              <a:spcPct val="0"/>
            </a:spcBef>
            <a:spcAft>
              <a:spcPct val="15000"/>
            </a:spcAft>
            <a:buChar char="•"/>
          </a:pPr>
          <a:r>
            <a:rPr lang="en-US" sz="2400" kern="1200" dirty="0"/>
            <a:t>In-Person at Student Enrollment Services, Morrison Hall</a:t>
          </a:r>
        </a:p>
      </dsp:txBody>
      <dsp:txXfrm>
        <a:off x="735" y="571459"/>
        <a:ext cx="2949603" cy="2735344"/>
      </dsp:txXfrm>
    </dsp:sp>
    <dsp:sp modelId="{424D4252-DC82-4680-895B-4F75C9C4AB3B}">
      <dsp:nvSpPr>
        <dsp:cNvPr id="0" name=""/>
        <dsp:cNvSpPr/>
      </dsp:nvSpPr>
      <dsp:spPr>
        <a:xfrm>
          <a:off x="3245299" y="137292"/>
          <a:ext cx="3510707" cy="3603678"/>
        </a:xfrm>
        <a:prstGeom prst="rect">
          <a:avLst/>
        </a:prstGeom>
        <a:solidFill>
          <a:srgbClr val="E5501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Check/Money Order:</a:t>
          </a:r>
        </a:p>
        <a:p>
          <a:pPr marL="228600" lvl="1" indent="-228600" algn="l" defTabSz="977900">
            <a:lnSpc>
              <a:spcPct val="90000"/>
            </a:lnSpc>
            <a:spcBef>
              <a:spcPct val="0"/>
            </a:spcBef>
            <a:spcAft>
              <a:spcPct val="15000"/>
            </a:spcAft>
            <a:buChar char="•"/>
          </a:pPr>
          <a:r>
            <a:rPr lang="en-US" sz="2200" kern="1200" dirty="0"/>
            <a:t>Mail to Lockbox at WPUNJ, PO Box 60051, Newark, NJ 07101-8084 address or</a:t>
          </a:r>
        </a:p>
        <a:p>
          <a:pPr marL="228600" lvl="1" indent="-228600" algn="l" defTabSz="977900">
            <a:lnSpc>
              <a:spcPct val="90000"/>
            </a:lnSpc>
            <a:spcBef>
              <a:spcPct val="0"/>
            </a:spcBef>
            <a:spcAft>
              <a:spcPct val="15000"/>
            </a:spcAft>
            <a:buChar char="•"/>
          </a:pPr>
          <a:r>
            <a:rPr lang="en-US" sz="2200" kern="1200" dirty="0"/>
            <a:t>Accepted in person at Student Enrollment Services, Morrison Hall</a:t>
          </a:r>
        </a:p>
      </dsp:txBody>
      <dsp:txXfrm>
        <a:off x="3245299" y="137292"/>
        <a:ext cx="3510707" cy="3603678"/>
      </dsp:txXfrm>
    </dsp:sp>
    <dsp:sp modelId="{46080AD0-F118-44FB-B8F2-AB8142CD511D}">
      <dsp:nvSpPr>
        <dsp:cNvPr id="0" name=""/>
        <dsp:cNvSpPr/>
      </dsp:nvSpPr>
      <dsp:spPr>
        <a:xfrm>
          <a:off x="7050966" y="545948"/>
          <a:ext cx="2949603" cy="2786366"/>
        </a:xfrm>
        <a:prstGeom prst="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Important: </a:t>
          </a:r>
        </a:p>
        <a:p>
          <a:pPr marL="0" lvl="0" indent="0" algn="l" defTabSz="1422400">
            <a:lnSpc>
              <a:spcPct val="90000"/>
            </a:lnSpc>
            <a:spcBef>
              <a:spcPct val="0"/>
            </a:spcBef>
            <a:spcAft>
              <a:spcPct val="35000"/>
            </a:spcAft>
            <a:buNone/>
          </a:pPr>
          <a:r>
            <a:rPr lang="en-US" sz="2400" kern="1200" dirty="0"/>
            <a:t>Student’s ID number must be on all check payments</a:t>
          </a:r>
        </a:p>
      </dsp:txBody>
      <dsp:txXfrm>
        <a:off x="7050966" y="545948"/>
        <a:ext cx="2949603" cy="27863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26E6C-D5BB-44EE-917A-9A1B1DBBCD4B}">
      <dsp:nvSpPr>
        <dsp:cNvPr id="0" name=""/>
        <dsp:cNvSpPr/>
      </dsp:nvSpPr>
      <dsp:spPr>
        <a:xfrm>
          <a:off x="2032" y="720366"/>
          <a:ext cx="3444158" cy="2547653"/>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Payments can be made Online</a:t>
          </a:r>
        </a:p>
        <a:p>
          <a:pPr marL="228600" lvl="1" indent="-228600" algn="l" defTabSz="1022350">
            <a:lnSpc>
              <a:spcPct val="90000"/>
            </a:lnSpc>
            <a:spcBef>
              <a:spcPct val="0"/>
            </a:spcBef>
            <a:spcAft>
              <a:spcPct val="15000"/>
            </a:spcAft>
            <a:buChar char="•"/>
          </a:pPr>
          <a:r>
            <a:rPr lang="en-US" sz="2300" kern="1200" dirty="0"/>
            <a:t>Via WP Connect Student portal</a:t>
          </a:r>
        </a:p>
        <a:p>
          <a:pPr marL="228600" lvl="1" indent="-228600" algn="l" defTabSz="1022350">
            <a:lnSpc>
              <a:spcPct val="90000"/>
            </a:lnSpc>
            <a:spcBef>
              <a:spcPct val="0"/>
            </a:spcBef>
            <a:spcAft>
              <a:spcPct val="15000"/>
            </a:spcAft>
            <a:buChar char="•"/>
          </a:pPr>
          <a:r>
            <a:rPr lang="en-US" sz="2300" kern="1200" dirty="0"/>
            <a:t>Billing and Payment link </a:t>
          </a:r>
        </a:p>
      </dsp:txBody>
      <dsp:txXfrm>
        <a:off x="2032" y="720366"/>
        <a:ext cx="3444158" cy="2547653"/>
      </dsp:txXfrm>
    </dsp:sp>
    <dsp:sp modelId="{424D4252-DC82-4680-895B-4F75C9C4AB3B}">
      <dsp:nvSpPr>
        <dsp:cNvPr id="0" name=""/>
        <dsp:cNvSpPr/>
      </dsp:nvSpPr>
      <dsp:spPr>
        <a:xfrm>
          <a:off x="6865658" y="707905"/>
          <a:ext cx="3348041" cy="2486023"/>
        </a:xfrm>
        <a:prstGeom prst="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E-Checks</a:t>
          </a:r>
        </a:p>
        <a:p>
          <a:pPr marL="0" lvl="0" indent="0" algn="l" defTabSz="1333500">
            <a:lnSpc>
              <a:spcPct val="90000"/>
            </a:lnSpc>
            <a:spcBef>
              <a:spcPct val="0"/>
            </a:spcBef>
            <a:spcAft>
              <a:spcPct val="35000"/>
            </a:spcAft>
            <a:buNone/>
          </a:pPr>
          <a:r>
            <a:rPr lang="en-US" sz="2300" kern="1200" dirty="0"/>
            <a:t>Free:</a:t>
          </a:r>
          <a:endParaRPr lang="en-US" sz="3000" kern="1200" dirty="0"/>
        </a:p>
        <a:p>
          <a:pPr marL="228600" lvl="1" indent="-228600" algn="l" defTabSz="1022350">
            <a:lnSpc>
              <a:spcPct val="90000"/>
            </a:lnSpc>
            <a:spcBef>
              <a:spcPct val="0"/>
            </a:spcBef>
            <a:spcAft>
              <a:spcPct val="15000"/>
            </a:spcAft>
            <a:buChar char="•"/>
          </a:pPr>
          <a:r>
            <a:rPr lang="en-US" sz="2300" kern="1200" dirty="0"/>
            <a:t>There are NO additional fees charged for payments by e-check.</a:t>
          </a:r>
        </a:p>
      </dsp:txBody>
      <dsp:txXfrm>
        <a:off x="6865658" y="707905"/>
        <a:ext cx="3348041" cy="2486023"/>
      </dsp:txXfrm>
    </dsp:sp>
    <dsp:sp modelId="{46080AD0-F118-44FB-B8F2-AB8142CD511D}">
      <dsp:nvSpPr>
        <dsp:cNvPr id="0" name=""/>
        <dsp:cNvSpPr/>
      </dsp:nvSpPr>
      <dsp:spPr>
        <a:xfrm>
          <a:off x="3637791" y="329574"/>
          <a:ext cx="3113177" cy="3485532"/>
        </a:xfrm>
        <a:prstGeom prst="rect">
          <a:avLst/>
        </a:prstGeom>
        <a:solidFill>
          <a:srgbClr val="E5501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Credit and Debit Cards:</a:t>
          </a:r>
        </a:p>
        <a:p>
          <a:pPr marL="228600" lvl="1" indent="-228600" algn="l" defTabSz="1066800">
            <a:lnSpc>
              <a:spcPct val="90000"/>
            </a:lnSpc>
            <a:spcBef>
              <a:spcPct val="0"/>
            </a:spcBef>
            <a:spcAft>
              <a:spcPct val="15000"/>
            </a:spcAft>
            <a:buChar char="•"/>
          </a:pPr>
          <a:r>
            <a:rPr lang="en-US" sz="2400" kern="1200" dirty="0"/>
            <a:t>Visa, MasterCard, Amex and Discover</a:t>
          </a:r>
        </a:p>
        <a:p>
          <a:pPr marL="228600" lvl="1" indent="-228600" algn="l" defTabSz="1066800">
            <a:lnSpc>
              <a:spcPct val="90000"/>
            </a:lnSpc>
            <a:spcBef>
              <a:spcPct val="0"/>
            </a:spcBef>
            <a:spcAft>
              <a:spcPct val="15000"/>
            </a:spcAft>
            <a:buChar char="•"/>
          </a:pPr>
          <a:r>
            <a:rPr lang="en-US" sz="2400" kern="1200" dirty="0"/>
            <a:t>The cardholder will be charged a convenience fee of 2.95%</a:t>
          </a:r>
        </a:p>
      </dsp:txBody>
      <dsp:txXfrm>
        <a:off x="3637791" y="329574"/>
        <a:ext cx="3113177" cy="34855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FFB9C-0CE0-4524-9B84-6995F834533E}">
      <dsp:nvSpPr>
        <dsp:cNvPr id="0" name=""/>
        <dsp:cNvSpPr/>
      </dsp:nvSpPr>
      <dsp:spPr>
        <a:xfrm>
          <a:off x="0" y="2671"/>
          <a:ext cx="11760579" cy="0"/>
        </a:xfrm>
        <a:prstGeom prst="line">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11595D3-8E5F-4AAA-9B3A-ED0597837BD7}">
      <dsp:nvSpPr>
        <dsp:cNvPr id="0" name=""/>
        <dsp:cNvSpPr/>
      </dsp:nvSpPr>
      <dsp:spPr>
        <a:xfrm>
          <a:off x="0" y="2671"/>
          <a:ext cx="2352115" cy="101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Outside Scholarships:</a:t>
          </a:r>
        </a:p>
      </dsp:txBody>
      <dsp:txXfrm>
        <a:off x="0" y="2671"/>
        <a:ext cx="2352115" cy="1013120"/>
      </dsp:txXfrm>
    </dsp:sp>
    <dsp:sp modelId="{043BAEBD-482E-4299-B30E-09248CCF0FB7}">
      <dsp:nvSpPr>
        <dsp:cNvPr id="0" name=""/>
        <dsp:cNvSpPr/>
      </dsp:nvSpPr>
      <dsp:spPr>
        <a:xfrm>
          <a:off x="2528524" y="227699"/>
          <a:ext cx="9232054" cy="25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Check made payable to student only: Student may cash</a:t>
          </a:r>
        </a:p>
      </dsp:txBody>
      <dsp:txXfrm>
        <a:off x="2528524" y="227699"/>
        <a:ext cx="9232054" cy="251796"/>
      </dsp:txXfrm>
    </dsp:sp>
    <dsp:sp modelId="{FA4BAD09-2D4C-4FD8-85E5-B504D5AB3411}">
      <dsp:nvSpPr>
        <dsp:cNvPr id="0" name=""/>
        <dsp:cNvSpPr/>
      </dsp:nvSpPr>
      <dsp:spPr>
        <a:xfrm>
          <a:off x="2352115" y="645748"/>
          <a:ext cx="94084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A8285D4-4F13-4BE3-9F9B-BD73356FEE0D}">
      <dsp:nvSpPr>
        <dsp:cNvPr id="0" name=""/>
        <dsp:cNvSpPr/>
      </dsp:nvSpPr>
      <dsp:spPr>
        <a:xfrm>
          <a:off x="2491596" y="667574"/>
          <a:ext cx="9232054" cy="25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Check made payable to WPU: Bring to SES</a:t>
          </a:r>
        </a:p>
      </dsp:txBody>
      <dsp:txXfrm>
        <a:off x="2491596" y="667574"/>
        <a:ext cx="9232054" cy="251796"/>
      </dsp:txXfrm>
    </dsp:sp>
    <dsp:sp modelId="{6F266173-9635-4C4F-954E-5EE83079463B}">
      <dsp:nvSpPr>
        <dsp:cNvPr id="0" name=""/>
        <dsp:cNvSpPr/>
      </dsp:nvSpPr>
      <dsp:spPr>
        <a:xfrm>
          <a:off x="2352115" y="633043"/>
          <a:ext cx="94084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A9C8BBA-56AD-4162-ADB4-420361644DD8}">
      <dsp:nvSpPr>
        <dsp:cNvPr id="0" name=""/>
        <dsp:cNvSpPr/>
      </dsp:nvSpPr>
      <dsp:spPr>
        <a:xfrm>
          <a:off x="2482364" y="1044004"/>
          <a:ext cx="9232054" cy="458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Check made payable to both WPU &amp; Student: Student endorse check and bring to SES.</a:t>
          </a:r>
        </a:p>
      </dsp:txBody>
      <dsp:txXfrm>
        <a:off x="2482364" y="1044004"/>
        <a:ext cx="9232054" cy="458928"/>
      </dsp:txXfrm>
    </dsp:sp>
    <dsp:sp modelId="{BFBBB73B-C30F-4C02-B458-EEB3C11C835E}">
      <dsp:nvSpPr>
        <dsp:cNvPr id="0" name=""/>
        <dsp:cNvSpPr/>
      </dsp:nvSpPr>
      <dsp:spPr>
        <a:xfrm>
          <a:off x="2352115" y="1002961"/>
          <a:ext cx="94084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79F699E-EB53-431A-82CB-5343F7115A1C}">
      <dsp:nvSpPr>
        <dsp:cNvPr id="0" name=""/>
        <dsp:cNvSpPr/>
      </dsp:nvSpPr>
      <dsp:spPr>
        <a:xfrm>
          <a:off x="0" y="1625396"/>
          <a:ext cx="11760579" cy="0"/>
        </a:xfrm>
        <a:prstGeom prst="line">
          <a:avLst/>
        </a:prstGeom>
        <a:solidFill>
          <a:schemeClr val="accent1">
            <a:shade val="50000"/>
            <a:hueOff val="-354844"/>
            <a:satOff val="-3220"/>
            <a:lumOff val="23333"/>
            <a:alphaOff val="0"/>
          </a:schemeClr>
        </a:solidFill>
        <a:ln w="12700" cap="flat" cmpd="sng" algn="ctr">
          <a:solidFill>
            <a:schemeClr val="accent1">
              <a:shade val="50000"/>
              <a:hueOff val="-354844"/>
              <a:satOff val="-3220"/>
              <a:lumOff val="2333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288881B-453F-480D-B522-1D52E4905845}">
      <dsp:nvSpPr>
        <dsp:cNvPr id="0" name=""/>
        <dsp:cNvSpPr/>
      </dsp:nvSpPr>
      <dsp:spPr>
        <a:xfrm>
          <a:off x="0" y="1015792"/>
          <a:ext cx="2352115" cy="101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a:t>
          </a:r>
          <a:r>
            <a:rPr lang="en-US" sz="1400" i="1" kern="1200" dirty="0">
              <a:solidFill>
                <a:schemeClr val="bg1"/>
              </a:solidFill>
            </a:rPr>
            <a:t>All checks must include student I.D. number</a:t>
          </a:r>
          <a:endParaRPr lang="en-US" sz="1400" kern="1200" dirty="0">
            <a:solidFill>
              <a:schemeClr val="bg1"/>
            </a:solidFill>
          </a:endParaRPr>
        </a:p>
      </dsp:txBody>
      <dsp:txXfrm>
        <a:off x="0" y="1015792"/>
        <a:ext cx="2352115" cy="1013120"/>
      </dsp:txXfrm>
    </dsp:sp>
    <dsp:sp modelId="{200057EF-6D91-497A-9B08-814807EB2192}">
      <dsp:nvSpPr>
        <dsp:cNvPr id="0" name=""/>
        <dsp:cNvSpPr/>
      </dsp:nvSpPr>
      <dsp:spPr>
        <a:xfrm>
          <a:off x="0" y="1659454"/>
          <a:ext cx="11760579" cy="0"/>
        </a:xfrm>
        <a:prstGeom prst="line">
          <a:avLst/>
        </a:prstGeom>
        <a:solidFill>
          <a:schemeClr val="accent1">
            <a:shade val="50000"/>
            <a:hueOff val="-709687"/>
            <a:satOff val="-6440"/>
            <a:lumOff val="46666"/>
            <a:alphaOff val="0"/>
          </a:schemeClr>
        </a:solidFill>
        <a:ln w="12700" cap="flat" cmpd="sng" algn="ctr">
          <a:solidFill>
            <a:schemeClr val="accent1">
              <a:shade val="50000"/>
              <a:hueOff val="-709687"/>
              <a:satOff val="-6440"/>
              <a:lumOff val="4666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66976A9-DD16-4FCD-B6F5-7E4CFA780E07}">
      <dsp:nvSpPr>
        <dsp:cNvPr id="0" name=""/>
        <dsp:cNvSpPr/>
      </dsp:nvSpPr>
      <dsp:spPr>
        <a:xfrm>
          <a:off x="9220" y="1890368"/>
          <a:ext cx="2308389" cy="87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529 College Savings Plan</a:t>
          </a:r>
          <a:r>
            <a:rPr lang="en-US" sz="2800" kern="1200" dirty="0"/>
            <a:t>:</a:t>
          </a:r>
        </a:p>
      </dsp:txBody>
      <dsp:txXfrm>
        <a:off x="9220" y="1890368"/>
        <a:ext cx="2308389" cy="876744"/>
      </dsp:txXfrm>
    </dsp:sp>
    <dsp:sp modelId="{0DEDE583-E2C9-400F-B3A3-C862680BBC47}">
      <dsp:nvSpPr>
        <dsp:cNvPr id="0" name=""/>
        <dsp:cNvSpPr/>
      </dsp:nvSpPr>
      <dsp:spPr>
        <a:xfrm>
          <a:off x="2512494" y="1936376"/>
          <a:ext cx="9232054" cy="92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account holder needs to contact their 529 plan provide to establish criteria for disbursement</a:t>
          </a:r>
        </a:p>
      </dsp:txBody>
      <dsp:txXfrm>
        <a:off x="2512494" y="1936376"/>
        <a:ext cx="9232054" cy="920119"/>
      </dsp:txXfrm>
    </dsp:sp>
    <dsp:sp modelId="{25793448-9479-43B1-96F8-67CC385586A7}">
      <dsp:nvSpPr>
        <dsp:cNvPr id="0" name=""/>
        <dsp:cNvSpPr/>
      </dsp:nvSpPr>
      <dsp:spPr>
        <a:xfrm>
          <a:off x="2352115" y="3013510"/>
          <a:ext cx="94084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83F151A-CF14-4363-A433-BCC3C937CFE5}">
      <dsp:nvSpPr>
        <dsp:cNvPr id="0" name=""/>
        <dsp:cNvSpPr/>
      </dsp:nvSpPr>
      <dsp:spPr>
        <a:xfrm>
          <a:off x="0" y="3041043"/>
          <a:ext cx="11760579" cy="0"/>
        </a:xfrm>
        <a:prstGeom prst="line">
          <a:avLst/>
        </a:prstGeom>
        <a:solidFill>
          <a:schemeClr val="accent1">
            <a:shade val="50000"/>
            <a:hueOff val="-354844"/>
            <a:satOff val="-3220"/>
            <a:lumOff val="23333"/>
            <a:alphaOff val="0"/>
          </a:schemeClr>
        </a:solidFill>
        <a:ln w="12700" cap="flat" cmpd="sng" algn="ctr">
          <a:solidFill>
            <a:schemeClr val="accent1">
              <a:shade val="50000"/>
              <a:hueOff val="-354844"/>
              <a:satOff val="-3220"/>
              <a:lumOff val="2333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9BBCFCA-EAB4-4B69-84A7-3D451CDFB5C6}">
      <dsp:nvSpPr>
        <dsp:cNvPr id="0" name=""/>
        <dsp:cNvSpPr/>
      </dsp:nvSpPr>
      <dsp:spPr>
        <a:xfrm>
          <a:off x="0" y="3041043"/>
          <a:ext cx="2352115" cy="834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Third Party Payment/  Company Sponsorship:</a:t>
          </a:r>
          <a:endParaRPr lang="en-US" sz="2000" kern="1200" dirty="0">
            <a:solidFill>
              <a:schemeClr val="bg1"/>
            </a:solidFill>
          </a:endParaRPr>
        </a:p>
      </dsp:txBody>
      <dsp:txXfrm>
        <a:off x="0" y="3041043"/>
        <a:ext cx="2352115" cy="834547"/>
      </dsp:txXfrm>
    </dsp:sp>
    <dsp:sp modelId="{ACB56127-2DF9-4697-B545-6C6A4EA1D64B}">
      <dsp:nvSpPr>
        <dsp:cNvPr id="0" name=""/>
        <dsp:cNvSpPr/>
      </dsp:nvSpPr>
      <dsp:spPr>
        <a:xfrm>
          <a:off x="2528524" y="3091699"/>
          <a:ext cx="9232054" cy="611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Need initial “Letter of Credit” on company letterhead, from department with contact information.</a:t>
          </a:r>
        </a:p>
      </dsp:txBody>
      <dsp:txXfrm>
        <a:off x="2528524" y="3091699"/>
        <a:ext cx="9232054" cy="611772"/>
      </dsp:txXfrm>
    </dsp:sp>
    <dsp:sp modelId="{607880E0-A462-4943-A987-DF429DDACAD1}">
      <dsp:nvSpPr>
        <dsp:cNvPr id="0" name=""/>
        <dsp:cNvSpPr/>
      </dsp:nvSpPr>
      <dsp:spPr>
        <a:xfrm>
          <a:off x="2315140" y="3878263"/>
          <a:ext cx="94084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9DA30-1E33-4B82-B894-60CB49DCE393}">
      <dsp:nvSpPr>
        <dsp:cNvPr id="0" name=""/>
        <dsp:cNvSpPr/>
      </dsp:nvSpPr>
      <dsp:spPr>
        <a:xfrm>
          <a:off x="3135625" y="506792"/>
          <a:ext cx="4737620" cy="1203037"/>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5 month TIP starts in July</a:t>
          </a:r>
        </a:p>
        <a:p>
          <a:pPr marL="228600" lvl="1" indent="-228600" algn="l" defTabSz="977900">
            <a:lnSpc>
              <a:spcPct val="90000"/>
            </a:lnSpc>
            <a:spcBef>
              <a:spcPct val="0"/>
            </a:spcBef>
            <a:spcAft>
              <a:spcPct val="15000"/>
            </a:spcAft>
            <a:buChar char="•"/>
          </a:pPr>
          <a:r>
            <a:rPr lang="en-US" sz="2200" kern="1200" dirty="0"/>
            <a:t>4 month TIP starts in August</a:t>
          </a:r>
        </a:p>
      </dsp:txBody>
      <dsp:txXfrm>
        <a:off x="3135625" y="657172"/>
        <a:ext cx="4286481" cy="902277"/>
      </dsp:txXfrm>
    </dsp:sp>
    <dsp:sp modelId="{B8791D26-F991-426E-A409-B57ED80E8EB1}">
      <dsp:nvSpPr>
        <dsp:cNvPr id="0" name=""/>
        <dsp:cNvSpPr/>
      </dsp:nvSpPr>
      <dsp:spPr>
        <a:xfrm>
          <a:off x="22787" y="534211"/>
          <a:ext cx="3112837" cy="1148198"/>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Fall</a:t>
          </a:r>
        </a:p>
      </dsp:txBody>
      <dsp:txXfrm>
        <a:off x="78837" y="590261"/>
        <a:ext cx="3000737" cy="1036098"/>
      </dsp:txXfrm>
    </dsp:sp>
    <dsp:sp modelId="{796318A3-8D9D-481D-AC44-B337179F7FE1}">
      <dsp:nvSpPr>
        <dsp:cNvPr id="0" name=""/>
        <dsp:cNvSpPr/>
      </dsp:nvSpPr>
      <dsp:spPr>
        <a:xfrm>
          <a:off x="3158413" y="1618496"/>
          <a:ext cx="4737620" cy="1273815"/>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5 month TIP starts in December</a:t>
          </a:r>
        </a:p>
        <a:p>
          <a:pPr marL="228600" lvl="1" indent="-228600" algn="l" defTabSz="977900">
            <a:lnSpc>
              <a:spcPct val="90000"/>
            </a:lnSpc>
            <a:spcBef>
              <a:spcPct val="0"/>
            </a:spcBef>
            <a:spcAft>
              <a:spcPct val="15000"/>
            </a:spcAft>
            <a:buChar char="•"/>
          </a:pPr>
          <a:r>
            <a:rPr lang="en-US" sz="2200" kern="1200" dirty="0"/>
            <a:t>4 month TIP starts in January</a:t>
          </a:r>
        </a:p>
      </dsp:txBody>
      <dsp:txXfrm>
        <a:off x="3158413" y="1777723"/>
        <a:ext cx="4259939" cy="955361"/>
      </dsp:txXfrm>
    </dsp:sp>
    <dsp:sp modelId="{34DBA3AD-62E4-48FA-944B-2216411B9946}">
      <dsp:nvSpPr>
        <dsp:cNvPr id="0" name=""/>
        <dsp:cNvSpPr/>
      </dsp:nvSpPr>
      <dsp:spPr>
        <a:xfrm>
          <a:off x="27430" y="1711884"/>
          <a:ext cx="3158413" cy="112698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Spring</a:t>
          </a:r>
        </a:p>
      </dsp:txBody>
      <dsp:txXfrm>
        <a:off x="82445" y="1766899"/>
        <a:ext cx="3048383" cy="10169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FC75D-E630-44ED-ADC4-28B63453444C}">
      <dsp:nvSpPr>
        <dsp:cNvPr id="0" name=""/>
        <dsp:cNvSpPr/>
      </dsp:nvSpPr>
      <dsp:spPr>
        <a:xfrm>
          <a:off x="0" y="35180"/>
          <a:ext cx="9880282" cy="772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Official Transcripts</a:t>
          </a:r>
        </a:p>
      </dsp:txBody>
      <dsp:txXfrm>
        <a:off x="37696" y="72876"/>
        <a:ext cx="9804890" cy="696808"/>
      </dsp:txXfrm>
    </dsp:sp>
    <dsp:sp modelId="{5CF2A238-A0DD-4507-B6B2-59C66BC19F20}">
      <dsp:nvSpPr>
        <dsp:cNvPr id="0" name=""/>
        <dsp:cNvSpPr/>
      </dsp:nvSpPr>
      <dsp:spPr>
        <a:xfrm>
          <a:off x="0" y="807380"/>
          <a:ext cx="9880282" cy="129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9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$10.00 fee</a:t>
          </a:r>
        </a:p>
        <a:p>
          <a:pPr marL="228600" lvl="1" indent="-228600" algn="l" defTabSz="1155700">
            <a:lnSpc>
              <a:spcPct val="90000"/>
            </a:lnSpc>
            <a:spcBef>
              <a:spcPct val="0"/>
            </a:spcBef>
            <a:spcAft>
              <a:spcPct val="20000"/>
            </a:spcAft>
            <a:buChar char="•"/>
          </a:pPr>
          <a:r>
            <a:rPr lang="en-US" sz="2600" kern="1200" dirty="0"/>
            <a:t>Paper-Processed next Business day</a:t>
          </a:r>
        </a:p>
        <a:p>
          <a:pPr marL="228600" lvl="1" indent="-228600" algn="l" defTabSz="1155700">
            <a:lnSpc>
              <a:spcPct val="90000"/>
            </a:lnSpc>
            <a:spcBef>
              <a:spcPct val="0"/>
            </a:spcBef>
            <a:spcAft>
              <a:spcPct val="20000"/>
            </a:spcAft>
            <a:buChar char="•"/>
          </a:pPr>
          <a:r>
            <a:rPr lang="en-US" sz="2600" kern="1200" dirty="0"/>
            <a:t>Electronic transcripts- Same day </a:t>
          </a:r>
        </a:p>
      </dsp:txBody>
      <dsp:txXfrm>
        <a:off x="0" y="807380"/>
        <a:ext cx="9880282" cy="1297890"/>
      </dsp:txXfrm>
    </dsp:sp>
    <dsp:sp modelId="{94C048E4-9D9C-4D34-BF45-2C3D5DAD3AF4}">
      <dsp:nvSpPr>
        <dsp:cNvPr id="0" name=""/>
        <dsp:cNvSpPr/>
      </dsp:nvSpPr>
      <dsp:spPr>
        <a:xfrm>
          <a:off x="0" y="2105271"/>
          <a:ext cx="9880282" cy="77220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Enrollment Verifications</a:t>
          </a:r>
        </a:p>
      </dsp:txBody>
      <dsp:txXfrm>
        <a:off x="37696" y="2142967"/>
        <a:ext cx="9804890" cy="696808"/>
      </dsp:txXfrm>
    </dsp:sp>
    <dsp:sp modelId="{95B208BF-81E8-42EA-8843-C1D2C68D201F}">
      <dsp:nvSpPr>
        <dsp:cNvPr id="0" name=""/>
        <dsp:cNvSpPr/>
      </dsp:nvSpPr>
      <dsp:spPr>
        <a:xfrm>
          <a:off x="0" y="2877471"/>
          <a:ext cx="9880282"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9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Free</a:t>
          </a:r>
        </a:p>
        <a:p>
          <a:pPr marL="228600" lvl="1" indent="-228600" algn="l" defTabSz="1155700">
            <a:lnSpc>
              <a:spcPct val="90000"/>
            </a:lnSpc>
            <a:spcBef>
              <a:spcPct val="0"/>
            </a:spcBef>
            <a:spcAft>
              <a:spcPct val="20000"/>
            </a:spcAft>
            <a:buChar char="•"/>
          </a:pPr>
          <a:r>
            <a:rPr lang="en-US" sz="2600" kern="1200" dirty="0"/>
            <a:t>Also available through WP Connect, linking to the National Student Clearinghouse</a:t>
          </a:r>
        </a:p>
      </dsp:txBody>
      <dsp:txXfrm>
        <a:off x="0" y="2877471"/>
        <a:ext cx="9880282" cy="122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E06EC-BE0A-43F1-9A0C-CBDF4518AFFD}">
      <dsp:nvSpPr>
        <dsp:cNvPr id="0" name=""/>
        <dsp:cNvSpPr/>
      </dsp:nvSpPr>
      <dsp:spPr>
        <a:xfrm>
          <a:off x="112662" y="403"/>
          <a:ext cx="2933929" cy="1760357"/>
        </a:xfrm>
        <a:prstGeom prst="rect">
          <a:avLst/>
        </a:prstGeom>
        <a:solidFill>
          <a:schemeClr val="accent1">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Complete financial aid forms on your phone, tablet or computer</a:t>
          </a:r>
        </a:p>
      </dsp:txBody>
      <dsp:txXfrm>
        <a:off x="112662" y="403"/>
        <a:ext cx="2933929" cy="1760357"/>
      </dsp:txXfrm>
    </dsp:sp>
    <dsp:sp modelId="{8AD6FEBD-619F-47F4-A62E-8DD6AF992EF2}">
      <dsp:nvSpPr>
        <dsp:cNvPr id="0" name=""/>
        <dsp:cNvSpPr/>
      </dsp:nvSpPr>
      <dsp:spPr>
        <a:xfrm>
          <a:off x="3339985" y="403"/>
          <a:ext cx="2933929" cy="1760357"/>
        </a:xfrm>
        <a:prstGeom prst="rect">
          <a:avLst/>
        </a:prstGeom>
        <a:solidFill>
          <a:schemeClr val="accent2">
            <a:lumMod val="7500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Securely upload documents from any device</a:t>
          </a:r>
        </a:p>
      </dsp:txBody>
      <dsp:txXfrm>
        <a:off x="3339985" y="403"/>
        <a:ext cx="2933929" cy="1760357"/>
      </dsp:txXfrm>
    </dsp:sp>
    <dsp:sp modelId="{F965103A-FDC6-4500-8149-32AE356D205A}">
      <dsp:nvSpPr>
        <dsp:cNvPr id="0" name=""/>
        <dsp:cNvSpPr/>
      </dsp:nvSpPr>
      <dsp:spPr>
        <a:xfrm>
          <a:off x="6567307" y="403"/>
          <a:ext cx="2933929" cy="1760357"/>
        </a:xfrm>
        <a:prstGeom prst="rect">
          <a:avLst/>
        </a:prstGeom>
        <a:solidFill>
          <a:schemeClr val="accent1">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E-Sign documents - for students and parents</a:t>
          </a:r>
        </a:p>
      </dsp:txBody>
      <dsp:txXfrm>
        <a:off x="6567307" y="403"/>
        <a:ext cx="2933929" cy="1760357"/>
      </dsp:txXfrm>
    </dsp:sp>
    <dsp:sp modelId="{F6994530-9E4D-44C6-B817-0D26E846D0B1}">
      <dsp:nvSpPr>
        <dsp:cNvPr id="0" name=""/>
        <dsp:cNvSpPr/>
      </dsp:nvSpPr>
      <dsp:spPr>
        <a:xfrm>
          <a:off x="1726324" y="2054154"/>
          <a:ext cx="2933929" cy="1760357"/>
        </a:xfrm>
        <a:prstGeom prst="rect">
          <a:avLst/>
        </a:prstGeom>
        <a:solidFill>
          <a:schemeClr val="bg2">
            <a:lumMod val="40000"/>
            <a:lumOff val="6000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Manage your financial aid tasks online</a:t>
          </a:r>
        </a:p>
      </dsp:txBody>
      <dsp:txXfrm>
        <a:off x="1726324" y="2054154"/>
        <a:ext cx="2933929" cy="1760357"/>
      </dsp:txXfrm>
    </dsp:sp>
    <dsp:sp modelId="{3FF598DD-1F06-457F-A737-A5A0392C6948}">
      <dsp:nvSpPr>
        <dsp:cNvPr id="0" name=""/>
        <dsp:cNvSpPr/>
      </dsp:nvSpPr>
      <dsp:spPr>
        <a:xfrm>
          <a:off x="4953646" y="2054154"/>
          <a:ext cx="2933929" cy="1760357"/>
        </a:xfrm>
        <a:prstGeom prst="rect">
          <a:avLst/>
        </a:prstGeom>
        <a:solidFill>
          <a:schemeClr val="tx1">
            <a:lumMod val="7500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Receive automated reminders about outstanding tasks and next steps</a:t>
          </a:r>
        </a:p>
      </dsp:txBody>
      <dsp:txXfrm>
        <a:off x="4953646" y="2054154"/>
        <a:ext cx="2933929" cy="176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EDBEB-4EF0-4C63-AE15-171A69809C71}">
      <dsp:nvSpPr>
        <dsp:cNvPr id="0" name=""/>
        <dsp:cNvSpPr/>
      </dsp:nvSpPr>
      <dsp:spPr>
        <a:xfrm>
          <a:off x="2604801" y="1170871"/>
          <a:ext cx="3525942" cy="91440"/>
        </a:xfrm>
        <a:custGeom>
          <a:avLst/>
          <a:gdLst/>
          <a:ahLst/>
          <a:cxnLst/>
          <a:rect l="0" t="0" r="0" b="0"/>
          <a:pathLst>
            <a:path>
              <a:moveTo>
                <a:pt x="0" y="77047"/>
              </a:moveTo>
              <a:lnTo>
                <a:pt x="1780071" y="77047"/>
              </a:lnTo>
              <a:lnTo>
                <a:pt x="1780071" y="45720"/>
              </a:lnTo>
              <a:lnTo>
                <a:pt x="352594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8855" y="1213633"/>
        <a:ext cx="177834" cy="5915"/>
      </dsp:txXfrm>
    </dsp:sp>
    <dsp:sp modelId="{D7EAA91E-761A-4D2D-8015-68E773827417}">
      <dsp:nvSpPr>
        <dsp:cNvPr id="0" name=""/>
        <dsp:cNvSpPr/>
      </dsp:nvSpPr>
      <dsp:spPr>
        <a:xfrm>
          <a:off x="34559" y="476306"/>
          <a:ext cx="2572042" cy="1543225"/>
        </a:xfrm>
        <a:prstGeom prst="rect">
          <a:avLst/>
        </a:prstGeom>
        <a:solidFill>
          <a:schemeClr val="accent1">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6032" tIns="132293" rIns="126032" bIns="132293" numCol="1" spcCol="1270" anchor="ctr" anchorCtr="0">
          <a:noAutofit/>
        </a:bodyPr>
        <a:lstStyle/>
        <a:p>
          <a:pPr marL="0" lvl="0" indent="0" algn="ctr" defTabSz="533400">
            <a:lnSpc>
              <a:spcPct val="90000"/>
            </a:lnSpc>
            <a:spcBef>
              <a:spcPct val="0"/>
            </a:spcBef>
            <a:spcAft>
              <a:spcPct val="35000"/>
            </a:spcAft>
            <a:buNone/>
          </a:pPr>
          <a:r>
            <a:rPr lang="en-US" sz="1200" kern="1200" dirty="0"/>
            <a:t>This program provides students with the opportunity to work up to 20 hrs/week during the academic year and 40 hours per week during breaks and holidays, if funds are available, and earn a paycheck</a:t>
          </a:r>
          <a:r>
            <a:rPr lang="en-US" sz="1200" i="1" kern="1200" dirty="0"/>
            <a:t>.</a:t>
          </a:r>
          <a:r>
            <a:rPr lang="en-US" sz="1200" kern="1200" dirty="0"/>
            <a:t> </a:t>
          </a:r>
        </a:p>
      </dsp:txBody>
      <dsp:txXfrm>
        <a:off x="34559" y="476306"/>
        <a:ext cx="2572042" cy="1543225"/>
      </dsp:txXfrm>
    </dsp:sp>
    <dsp:sp modelId="{1B5ED2BE-8842-4B45-87EF-2504AC8E0B0E}">
      <dsp:nvSpPr>
        <dsp:cNvPr id="0" name=""/>
        <dsp:cNvSpPr/>
      </dsp:nvSpPr>
      <dsp:spPr>
        <a:xfrm>
          <a:off x="1341028" y="1986404"/>
          <a:ext cx="6108137" cy="840488"/>
        </a:xfrm>
        <a:custGeom>
          <a:avLst/>
          <a:gdLst/>
          <a:ahLst/>
          <a:cxnLst/>
          <a:rect l="0" t="0" r="0" b="0"/>
          <a:pathLst>
            <a:path>
              <a:moveTo>
                <a:pt x="6108137" y="0"/>
              </a:moveTo>
              <a:lnTo>
                <a:pt x="6108137" y="437344"/>
              </a:lnTo>
              <a:lnTo>
                <a:pt x="0" y="437344"/>
              </a:lnTo>
              <a:lnTo>
                <a:pt x="0" y="84048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0848" y="2403690"/>
        <a:ext cx="308496" cy="5915"/>
      </dsp:txXfrm>
    </dsp:sp>
    <dsp:sp modelId="{C1BFC18C-597D-47D2-98D4-919A51D8CE96}">
      <dsp:nvSpPr>
        <dsp:cNvPr id="0" name=""/>
        <dsp:cNvSpPr/>
      </dsp:nvSpPr>
      <dsp:spPr>
        <a:xfrm>
          <a:off x="6163144" y="444978"/>
          <a:ext cx="2572042" cy="1543225"/>
        </a:xfrm>
        <a:prstGeom prst="rect">
          <a:avLst/>
        </a:prstGeom>
        <a:solidFill>
          <a:schemeClr val="accent1">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6032" tIns="132293" rIns="126032" bIns="132293" numCol="1" spcCol="1270" anchor="ctr" anchorCtr="0">
          <a:noAutofit/>
        </a:bodyPr>
        <a:lstStyle/>
        <a:p>
          <a:pPr marL="0" lvl="0" indent="0" algn="ctr" defTabSz="533400">
            <a:lnSpc>
              <a:spcPct val="90000"/>
            </a:lnSpc>
            <a:spcBef>
              <a:spcPct val="0"/>
            </a:spcBef>
            <a:spcAft>
              <a:spcPct val="35000"/>
            </a:spcAft>
            <a:buNone/>
          </a:pPr>
          <a:r>
            <a:rPr lang="en-US" sz="1200" kern="1200" dirty="0"/>
            <a:t>Funds for this Federal program are extremely limited, students are awarded on a first-come, first-serve basis.</a:t>
          </a:r>
        </a:p>
      </dsp:txBody>
      <dsp:txXfrm>
        <a:off x="6163144" y="444978"/>
        <a:ext cx="2572042" cy="1543225"/>
      </dsp:txXfrm>
    </dsp:sp>
    <dsp:sp modelId="{B4F3A839-8B18-483F-A1BA-E5AA0F8E1782}">
      <dsp:nvSpPr>
        <dsp:cNvPr id="0" name=""/>
        <dsp:cNvSpPr/>
      </dsp:nvSpPr>
      <dsp:spPr>
        <a:xfrm>
          <a:off x="2625249" y="1249220"/>
          <a:ext cx="519662" cy="2381685"/>
        </a:xfrm>
        <a:custGeom>
          <a:avLst/>
          <a:gdLst/>
          <a:ahLst/>
          <a:cxnLst/>
          <a:rect l="0" t="0" r="0" b="0"/>
          <a:pathLst>
            <a:path>
              <a:moveTo>
                <a:pt x="0" y="2381685"/>
              </a:moveTo>
              <a:lnTo>
                <a:pt x="276931" y="2381685"/>
              </a:lnTo>
              <a:lnTo>
                <a:pt x="276931" y="0"/>
              </a:lnTo>
              <a:lnTo>
                <a:pt x="519662" y="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3969" y="2437105"/>
        <a:ext cx="122221" cy="5915"/>
      </dsp:txXfrm>
    </dsp:sp>
    <dsp:sp modelId="{193E95B7-CB1E-440E-A192-94FCE4D79180}">
      <dsp:nvSpPr>
        <dsp:cNvPr id="0" name=""/>
        <dsp:cNvSpPr/>
      </dsp:nvSpPr>
      <dsp:spPr>
        <a:xfrm>
          <a:off x="55007" y="2859293"/>
          <a:ext cx="2572042" cy="1543225"/>
        </a:xfrm>
        <a:prstGeom prst="rect">
          <a:avLst/>
        </a:prstGeom>
        <a:solidFill>
          <a:schemeClr val="accent1">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6032" tIns="132293" rIns="126032" bIns="132293" numCol="1" spcCol="1270" anchor="ctr" anchorCtr="0">
          <a:noAutofit/>
        </a:bodyPr>
        <a:lstStyle/>
        <a:p>
          <a:pPr marL="0" lvl="0" indent="0" algn="ctr" defTabSz="533400">
            <a:lnSpc>
              <a:spcPct val="90000"/>
            </a:lnSpc>
            <a:spcBef>
              <a:spcPct val="0"/>
            </a:spcBef>
            <a:spcAft>
              <a:spcPct val="35000"/>
            </a:spcAft>
            <a:buNone/>
          </a:pPr>
          <a:r>
            <a:rPr lang="en-US" sz="1200" kern="1200" dirty="0"/>
            <a:t>Students must attend a Student Employment Workshop to be considered for a Federal Work Study position. The dates of the workshops can be found on the Financial Aid home page under “Student Employment.”  </a:t>
          </a:r>
        </a:p>
      </dsp:txBody>
      <dsp:txXfrm>
        <a:off x="55007" y="2859293"/>
        <a:ext cx="2572042" cy="1543225"/>
      </dsp:txXfrm>
    </dsp:sp>
    <dsp:sp modelId="{8D48FD0F-480C-480F-9B9D-34ECCFD3E8CE}">
      <dsp:nvSpPr>
        <dsp:cNvPr id="0" name=""/>
        <dsp:cNvSpPr/>
      </dsp:nvSpPr>
      <dsp:spPr>
        <a:xfrm>
          <a:off x="4382967" y="2019033"/>
          <a:ext cx="91440" cy="798497"/>
        </a:xfrm>
        <a:custGeom>
          <a:avLst/>
          <a:gdLst/>
          <a:ahLst/>
          <a:cxnLst/>
          <a:rect l="0" t="0" r="0" b="0"/>
          <a:pathLst>
            <a:path>
              <a:moveTo>
                <a:pt x="80365" y="0"/>
              </a:moveTo>
              <a:lnTo>
                <a:pt x="80365" y="416348"/>
              </a:lnTo>
              <a:lnTo>
                <a:pt x="45720" y="416348"/>
              </a:lnTo>
              <a:lnTo>
                <a:pt x="45720" y="79849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7941" y="2415324"/>
        <a:ext cx="41491" cy="5915"/>
      </dsp:txXfrm>
    </dsp:sp>
    <dsp:sp modelId="{AA17115D-7BF1-427E-8775-FBE6F53D58DE}">
      <dsp:nvSpPr>
        <dsp:cNvPr id="0" name=""/>
        <dsp:cNvSpPr/>
      </dsp:nvSpPr>
      <dsp:spPr>
        <a:xfrm>
          <a:off x="3177311" y="477607"/>
          <a:ext cx="2572042" cy="1543225"/>
        </a:xfrm>
        <a:prstGeom prst="rect">
          <a:avLst/>
        </a:prstGeom>
        <a:solidFill>
          <a:schemeClr val="accent1">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6032" tIns="132293" rIns="126032" bIns="132293" numCol="1" spcCol="1270" anchor="ctr" anchorCtr="0">
          <a:noAutofit/>
        </a:bodyPr>
        <a:lstStyle/>
        <a:p>
          <a:pPr marL="0" lvl="0" indent="0" algn="ctr" defTabSz="533400">
            <a:lnSpc>
              <a:spcPct val="90000"/>
            </a:lnSpc>
            <a:spcBef>
              <a:spcPct val="0"/>
            </a:spcBef>
            <a:spcAft>
              <a:spcPct val="35000"/>
            </a:spcAft>
            <a:buNone/>
          </a:pPr>
          <a:r>
            <a:rPr lang="en-US" sz="1200" kern="1200" dirty="0"/>
            <a:t>The current pay rate for work-study is $15.13/hr and $17/hr for Community Service positions.</a:t>
          </a:r>
        </a:p>
      </dsp:txBody>
      <dsp:txXfrm>
        <a:off x="3177311" y="477607"/>
        <a:ext cx="2572042" cy="1543225"/>
      </dsp:txXfrm>
    </dsp:sp>
    <dsp:sp modelId="{67A89231-8BC9-4047-ABAD-7343AF202589}">
      <dsp:nvSpPr>
        <dsp:cNvPr id="0" name=""/>
        <dsp:cNvSpPr/>
      </dsp:nvSpPr>
      <dsp:spPr>
        <a:xfrm>
          <a:off x="5712908" y="3575823"/>
          <a:ext cx="431724" cy="91440"/>
        </a:xfrm>
        <a:custGeom>
          <a:avLst/>
          <a:gdLst/>
          <a:ahLst/>
          <a:cxnLst/>
          <a:rect l="0" t="0" r="0" b="0"/>
          <a:pathLst>
            <a:path>
              <a:moveTo>
                <a:pt x="0" y="45720"/>
              </a:moveTo>
              <a:lnTo>
                <a:pt x="232962" y="45720"/>
              </a:lnTo>
              <a:lnTo>
                <a:pt x="232962" y="101137"/>
              </a:lnTo>
              <a:lnTo>
                <a:pt x="431724" y="10113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17129" y="3618585"/>
        <a:ext cx="23281" cy="5915"/>
      </dsp:txXfrm>
    </dsp:sp>
    <dsp:sp modelId="{F19308CA-E59D-4D2F-90BE-424B198BC6AB}">
      <dsp:nvSpPr>
        <dsp:cNvPr id="0" name=""/>
        <dsp:cNvSpPr/>
      </dsp:nvSpPr>
      <dsp:spPr>
        <a:xfrm>
          <a:off x="3142666" y="2849930"/>
          <a:ext cx="2572042" cy="1543225"/>
        </a:xfrm>
        <a:prstGeom prst="rect">
          <a:avLst/>
        </a:prstGeom>
        <a:solidFill>
          <a:schemeClr val="accent1">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6032" tIns="132293" rIns="126032" bIns="132293" numCol="1" spcCol="1270" anchor="ctr" anchorCtr="0">
          <a:noAutofit/>
        </a:bodyPr>
        <a:lstStyle/>
        <a:p>
          <a:pPr marL="0" lvl="0" indent="0" algn="ctr" defTabSz="533400">
            <a:lnSpc>
              <a:spcPct val="90000"/>
            </a:lnSpc>
            <a:spcBef>
              <a:spcPct val="0"/>
            </a:spcBef>
            <a:spcAft>
              <a:spcPct val="35000"/>
            </a:spcAft>
            <a:buNone/>
          </a:pPr>
          <a:r>
            <a:rPr lang="en-US" sz="1200" kern="1200" dirty="0"/>
            <a:t>Jobs are not guaranteed. Placement depends on student schedules, skills, Federal or departmental funding, student initiative and job availability. </a:t>
          </a:r>
        </a:p>
      </dsp:txBody>
      <dsp:txXfrm>
        <a:off x="3142666" y="2849930"/>
        <a:ext cx="2572042" cy="1543225"/>
      </dsp:txXfrm>
    </dsp:sp>
    <dsp:sp modelId="{A50E5146-BF60-48C0-83D0-4B9F18B8F201}">
      <dsp:nvSpPr>
        <dsp:cNvPr id="0" name=""/>
        <dsp:cNvSpPr/>
      </dsp:nvSpPr>
      <dsp:spPr>
        <a:xfrm>
          <a:off x="6177033" y="2905348"/>
          <a:ext cx="2572042" cy="1543225"/>
        </a:xfrm>
        <a:prstGeom prst="rect">
          <a:avLst/>
        </a:prstGeom>
        <a:solidFill>
          <a:schemeClr val="accent1">
            <a:hueOff val="0"/>
            <a:satOff val="0"/>
            <a:lumOff val="0"/>
            <a:alphaOff val="0"/>
          </a:scheme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6032" tIns="132293" rIns="126032" bIns="132293" numCol="1" spcCol="1270" anchor="ctr" anchorCtr="0">
          <a:noAutofit/>
        </a:bodyPr>
        <a:lstStyle/>
        <a:p>
          <a:pPr marL="0" lvl="0" indent="0" algn="ctr" defTabSz="533400">
            <a:lnSpc>
              <a:spcPct val="90000"/>
            </a:lnSpc>
            <a:spcBef>
              <a:spcPct val="0"/>
            </a:spcBef>
            <a:spcAft>
              <a:spcPct val="35000"/>
            </a:spcAft>
            <a:buNone/>
          </a:pPr>
          <a:r>
            <a:rPr lang="en-US" sz="1200" kern="1200" dirty="0"/>
            <a:t>Prior to starting employment, students must contact the Student Employment Coordinator in Financial Aid and submit additional application materials.</a:t>
          </a:r>
        </a:p>
      </dsp:txBody>
      <dsp:txXfrm>
        <a:off x="6177033" y="2905348"/>
        <a:ext cx="2572042" cy="1543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587D3-D669-4217-8CD1-1D8FA17FEFBE}">
      <dsp:nvSpPr>
        <dsp:cNvPr id="0" name=""/>
        <dsp:cNvSpPr/>
      </dsp:nvSpPr>
      <dsp:spPr>
        <a:xfrm>
          <a:off x="1878" y="0"/>
          <a:ext cx="2923056" cy="3478499"/>
        </a:xfrm>
        <a:prstGeom prst="roundRect">
          <a:avLst>
            <a:gd name="adj" fmla="val 10000"/>
          </a:avLst>
        </a:prstGeom>
        <a:solidFill>
          <a:srgbClr val="E55015"/>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kern="1200" baseline="0" dirty="0">
              <a:latin typeface="+mj-lt"/>
            </a:rPr>
            <a:t>Financial Aid</a:t>
          </a:r>
        </a:p>
        <a:p>
          <a:pPr marL="171450" lvl="1" indent="-171450" algn="l" defTabSz="711200">
            <a:lnSpc>
              <a:spcPct val="90000"/>
            </a:lnSpc>
            <a:spcBef>
              <a:spcPct val="0"/>
            </a:spcBef>
            <a:spcAft>
              <a:spcPct val="15000"/>
            </a:spcAft>
            <a:buChar char="•"/>
          </a:pPr>
          <a:r>
            <a:rPr lang="en-US" sz="1600" kern="1200" baseline="0" dirty="0">
              <a:latin typeface="+mj-lt"/>
            </a:rPr>
            <a:t>Status of Awards</a:t>
          </a:r>
        </a:p>
        <a:p>
          <a:pPr marL="171450" lvl="1" indent="-171450" algn="l" defTabSz="711200">
            <a:lnSpc>
              <a:spcPct val="90000"/>
            </a:lnSpc>
            <a:spcBef>
              <a:spcPct val="0"/>
            </a:spcBef>
            <a:spcAft>
              <a:spcPct val="15000"/>
            </a:spcAft>
            <a:buChar char="•"/>
          </a:pPr>
          <a:r>
            <a:rPr lang="en-US" sz="1600" kern="1200" baseline="0" dirty="0">
              <a:latin typeface="+mj-lt"/>
            </a:rPr>
            <a:t>Submit Documentation</a:t>
          </a:r>
        </a:p>
        <a:p>
          <a:pPr marL="171450" lvl="1" indent="-171450" algn="l" defTabSz="711200">
            <a:lnSpc>
              <a:spcPct val="90000"/>
            </a:lnSpc>
            <a:spcBef>
              <a:spcPct val="0"/>
            </a:spcBef>
            <a:spcAft>
              <a:spcPct val="15000"/>
            </a:spcAft>
            <a:buChar char="•"/>
          </a:pPr>
          <a:r>
            <a:rPr lang="en-US" sz="1600" kern="1200" baseline="0" dirty="0">
              <a:latin typeface="+mj-lt"/>
            </a:rPr>
            <a:t>Status of disbursements</a:t>
          </a:r>
        </a:p>
        <a:p>
          <a:pPr marL="114300" lvl="1" indent="-114300" algn="l" defTabSz="577850">
            <a:lnSpc>
              <a:spcPct val="90000"/>
            </a:lnSpc>
            <a:spcBef>
              <a:spcPct val="0"/>
            </a:spcBef>
            <a:spcAft>
              <a:spcPct val="15000"/>
            </a:spcAft>
            <a:buChar char="•"/>
          </a:pPr>
          <a:endParaRPr lang="en-US" sz="1300" kern="1200" baseline="0" dirty="0">
            <a:latin typeface="+mj-lt"/>
          </a:endParaRPr>
        </a:p>
      </dsp:txBody>
      <dsp:txXfrm>
        <a:off x="1878" y="1391399"/>
        <a:ext cx="2923056" cy="1391399"/>
      </dsp:txXfrm>
    </dsp:sp>
    <dsp:sp modelId="{F27A5BA0-5E2D-4470-AF60-1F746B0FED0A}">
      <dsp:nvSpPr>
        <dsp:cNvPr id="0" name=""/>
        <dsp:cNvSpPr/>
      </dsp:nvSpPr>
      <dsp:spPr>
        <a:xfrm>
          <a:off x="892704" y="203532"/>
          <a:ext cx="1158340" cy="11583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9C28FBA6-6AA4-4D57-A2D3-E81D2F6F1BCF}">
      <dsp:nvSpPr>
        <dsp:cNvPr id="0" name=""/>
        <dsp:cNvSpPr/>
      </dsp:nvSpPr>
      <dsp:spPr>
        <a:xfrm>
          <a:off x="3012627" y="0"/>
          <a:ext cx="2923056" cy="3478499"/>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889000">
            <a:lnSpc>
              <a:spcPct val="90000"/>
            </a:lnSpc>
            <a:spcBef>
              <a:spcPct val="0"/>
            </a:spcBef>
            <a:spcAft>
              <a:spcPct val="35000"/>
            </a:spcAft>
            <a:buNone/>
          </a:pPr>
          <a:r>
            <a:rPr lang="en-US" sz="2000" kern="1200" baseline="0" dirty="0">
              <a:latin typeface="+mj-lt"/>
            </a:rPr>
            <a:t>Billing/Payment</a:t>
          </a:r>
        </a:p>
        <a:p>
          <a:pPr marL="171450" lvl="1" indent="-171450" algn="l" defTabSz="755650">
            <a:lnSpc>
              <a:spcPct val="90000"/>
            </a:lnSpc>
            <a:spcBef>
              <a:spcPct val="0"/>
            </a:spcBef>
            <a:spcAft>
              <a:spcPct val="15000"/>
            </a:spcAft>
            <a:buChar char="•"/>
          </a:pPr>
          <a:r>
            <a:rPr lang="en-US" sz="1700" kern="1200" baseline="0" dirty="0">
              <a:latin typeface="+mj-lt"/>
            </a:rPr>
            <a:t>Payment Plan Options</a:t>
          </a:r>
        </a:p>
        <a:p>
          <a:pPr marL="171450" lvl="1" indent="-171450" algn="l" defTabSz="755650">
            <a:lnSpc>
              <a:spcPct val="90000"/>
            </a:lnSpc>
            <a:spcBef>
              <a:spcPct val="0"/>
            </a:spcBef>
            <a:spcAft>
              <a:spcPct val="15000"/>
            </a:spcAft>
            <a:buChar char="•"/>
          </a:pPr>
          <a:r>
            <a:rPr lang="en-US" sz="1700" kern="1200" baseline="0" dirty="0">
              <a:latin typeface="+mj-lt"/>
            </a:rPr>
            <a:t>Balance Inquiries</a:t>
          </a:r>
        </a:p>
        <a:p>
          <a:pPr marL="171450" lvl="1" indent="-171450" algn="l" defTabSz="755650">
            <a:lnSpc>
              <a:spcPct val="90000"/>
            </a:lnSpc>
            <a:spcBef>
              <a:spcPct val="0"/>
            </a:spcBef>
            <a:spcAft>
              <a:spcPct val="15000"/>
            </a:spcAft>
            <a:buChar char="•"/>
          </a:pPr>
          <a:r>
            <a:rPr lang="en-US" sz="1700" kern="1200" baseline="0" dirty="0">
              <a:latin typeface="+mj-lt"/>
            </a:rPr>
            <a:t>Render Payments</a:t>
          </a:r>
        </a:p>
        <a:p>
          <a:pPr marL="171450" lvl="1" indent="-171450" algn="l" defTabSz="755650">
            <a:lnSpc>
              <a:spcPct val="90000"/>
            </a:lnSpc>
            <a:spcBef>
              <a:spcPct val="0"/>
            </a:spcBef>
            <a:spcAft>
              <a:spcPct val="15000"/>
            </a:spcAft>
            <a:buChar char="•"/>
          </a:pPr>
          <a:r>
            <a:rPr lang="en-US" sz="1700" kern="1200" baseline="0" dirty="0">
              <a:latin typeface="+mj-lt"/>
            </a:rPr>
            <a:t>Status of refunds</a:t>
          </a:r>
        </a:p>
      </dsp:txBody>
      <dsp:txXfrm>
        <a:off x="3012627" y="1391399"/>
        <a:ext cx="2923056" cy="1391399"/>
      </dsp:txXfrm>
    </dsp:sp>
    <dsp:sp modelId="{A7D5D07D-8A4D-4985-BE64-B7E8063187B9}">
      <dsp:nvSpPr>
        <dsp:cNvPr id="0" name=""/>
        <dsp:cNvSpPr/>
      </dsp:nvSpPr>
      <dsp:spPr>
        <a:xfrm>
          <a:off x="3894985" y="208709"/>
          <a:ext cx="1158340" cy="115834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1D33ECD3-0F1D-460D-BF7F-1B808B3281C6}">
      <dsp:nvSpPr>
        <dsp:cNvPr id="0" name=""/>
        <dsp:cNvSpPr/>
      </dsp:nvSpPr>
      <dsp:spPr>
        <a:xfrm>
          <a:off x="6025254" y="0"/>
          <a:ext cx="2923056" cy="3478499"/>
        </a:xfrm>
        <a:prstGeom prst="roundRect">
          <a:avLst>
            <a:gd name="adj" fmla="val 10000"/>
          </a:avLst>
        </a:prstGeom>
        <a:solidFill>
          <a:srgbClr val="C89800"/>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889000">
            <a:lnSpc>
              <a:spcPct val="90000"/>
            </a:lnSpc>
            <a:spcBef>
              <a:spcPct val="0"/>
            </a:spcBef>
            <a:spcAft>
              <a:spcPct val="35000"/>
            </a:spcAft>
            <a:buNone/>
          </a:pPr>
          <a:r>
            <a:rPr lang="en-US" sz="2000" kern="1200" baseline="0" dirty="0">
              <a:latin typeface="+mj-lt"/>
            </a:rPr>
            <a:t>Records</a:t>
          </a:r>
        </a:p>
        <a:p>
          <a:pPr marL="171450" lvl="1" indent="-171450" algn="l" defTabSz="755650">
            <a:lnSpc>
              <a:spcPct val="90000"/>
            </a:lnSpc>
            <a:spcBef>
              <a:spcPct val="0"/>
            </a:spcBef>
            <a:spcAft>
              <a:spcPct val="15000"/>
            </a:spcAft>
            <a:buChar char="•"/>
          </a:pPr>
          <a:r>
            <a:rPr lang="en-US" sz="1700" kern="1200" baseline="0" dirty="0">
              <a:latin typeface="+mj-lt"/>
            </a:rPr>
            <a:t>Transcripts</a:t>
          </a:r>
        </a:p>
        <a:p>
          <a:pPr marL="171450" lvl="1" indent="-171450" algn="l" defTabSz="755650">
            <a:lnSpc>
              <a:spcPct val="90000"/>
            </a:lnSpc>
            <a:spcBef>
              <a:spcPct val="0"/>
            </a:spcBef>
            <a:spcAft>
              <a:spcPct val="15000"/>
            </a:spcAft>
            <a:buChar char="•"/>
          </a:pPr>
          <a:r>
            <a:rPr lang="en-US" sz="1700" kern="1200" baseline="0" dirty="0">
              <a:latin typeface="+mj-lt"/>
            </a:rPr>
            <a:t>Verifications</a:t>
          </a:r>
        </a:p>
        <a:p>
          <a:pPr marL="171450" lvl="1" indent="-171450" algn="l" defTabSz="755650">
            <a:lnSpc>
              <a:spcPct val="90000"/>
            </a:lnSpc>
            <a:spcBef>
              <a:spcPct val="0"/>
            </a:spcBef>
            <a:spcAft>
              <a:spcPct val="15000"/>
            </a:spcAft>
            <a:buChar char="•"/>
          </a:pPr>
          <a:r>
            <a:rPr lang="en-US" sz="1700" kern="1200" baseline="0" dirty="0">
              <a:latin typeface="+mj-lt"/>
            </a:rPr>
            <a:t>Form completion</a:t>
          </a:r>
        </a:p>
      </dsp:txBody>
      <dsp:txXfrm>
        <a:off x="6025254" y="1391399"/>
        <a:ext cx="2923056" cy="1391399"/>
      </dsp:txXfrm>
    </dsp:sp>
    <dsp:sp modelId="{9703239D-232B-4013-BC7D-A70CA3A87B87}">
      <dsp:nvSpPr>
        <dsp:cNvPr id="0" name=""/>
        <dsp:cNvSpPr/>
      </dsp:nvSpPr>
      <dsp:spPr>
        <a:xfrm>
          <a:off x="6805155" y="245278"/>
          <a:ext cx="1158340" cy="115834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B4805B8-6E14-41AA-BD09-104FBEEAF489}">
      <dsp:nvSpPr>
        <dsp:cNvPr id="0" name=""/>
        <dsp:cNvSpPr/>
      </dsp:nvSpPr>
      <dsp:spPr>
        <a:xfrm flipH="1" flipV="1">
          <a:off x="859535" y="3034438"/>
          <a:ext cx="7244881" cy="172629"/>
        </a:xfrm>
        <a:prstGeom prst="ellipse">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E58F1-7ADB-4906-9BFE-D8AB8B85C03B}">
      <dsp:nvSpPr>
        <dsp:cNvPr id="0" name=""/>
        <dsp:cNvSpPr/>
      </dsp:nvSpPr>
      <dsp:spPr>
        <a:xfrm>
          <a:off x="245798" y="879576"/>
          <a:ext cx="7152745" cy="129722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5018" tIns="374904" rIns="71501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Bills generated in July</a:t>
          </a:r>
          <a:endParaRPr lang="en-US" sz="1800" b="1" kern="1200" dirty="0"/>
        </a:p>
        <a:p>
          <a:pPr marL="171450" lvl="1" indent="-171450" algn="l" defTabSz="800100" rtl="0">
            <a:lnSpc>
              <a:spcPct val="90000"/>
            </a:lnSpc>
            <a:spcBef>
              <a:spcPct val="0"/>
            </a:spcBef>
            <a:spcAft>
              <a:spcPct val="15000"/>
            </a:spcAft>
            <a:buChar char="•"/>
          </a:pPr>
          <a:r>
            <a:rPr lang="en-US" sz="1800" kern="1200" dirty="0"/>
            <a:t>Payment due early-August</a:t>
          </a:r>
        </a:p>
      </dsp:txBody>
      <dsp:txXfrm>
        <a:off x="245798" y="879576"/>
        <a:ext cx="7152745" cy="1297222"/>
      </dsp:txXfrm>
    </dsp:sp>
    <dsp:sp modelId="{13BB4A49-075B-4B43-8CDA-7F16E7C3B2FE}">
      <dsp:nvSpPr>
        <dsp:cNvPr id="0" name=""/>
        <dsp:cNvSpPr/>
      </dsp:nvSpPr>
      <dsp:spPr>
        <a:xfrm>
          <a:off x="401646" y="279385"/>
          <a:ext cx="6188955" cy="9109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756" tIns="0" rIns="243756" bIns="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rPr>
            <a:t>Fall: Registration in March</a:t>
          </a:r>
          <a:endParaRPr lang="en-US" sz="1800" kern="1200" dirty="0"/>
        </a:p>
      </dsp:txBody>
      <dsp:txXfrm>
        <a:off x="446114" y="323853"/>
        <a:ext cx="6100019" cy="821987"/>
      </dsp:txXfrm>
    </dsp:sp>
    <dsp:sp modelId="{35B52FF3-C213-43D1-A6D1-956F1215E901}">
      <dsp:nvSpPr>
        <dsp:cNvPr id="0" name=""/>
        <dsp:cNvSpPr/>
      </dsp:nvSpPr>
      <dsp:spPr>
        <a:xfrm>
          <a:off x="273989" y="3112241"/>
          <a:ext cx="7275000" cy="10673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5018" tIns="374904" rIns="71501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t>Bills generated in late November</a:t>
          </a:r>
          <a:endParaRPr lang="en-US" sz="1800" kern="1200" dirty="0"/>
        </a:p>
        <a:p>
          <a:pPr marL="171450" lvl="1" indent="-171450" algn="l" defTabSz="800100" rtl="0">
            <a:lnSpc>
              <a:spcPct val="90000"/>
            </a:lnSpc>
            <a:spcBef>
              <a:spcPct val="0"/>
            </a:spcBef>
            <a:spcAft>
              <a:spcPct val="15000"/>
            </a:spcAft>
            <a:buChar char="•"/>
          </a:pPr>
          <a:r>
            <a:rPr lang="en-US" sz="1800" kern="1200" dirty="0"/>
            <a:t>Payment due early January</a:t>
          </a:r>
        </a:p>
      </dsp:txBody>
      <dsp:txXfrm>
        <a:off x="273989" y="3112241"/>
        <a:ext cx="7275000" cy="1067334"/>
      </dsp:txXfrm>
    </dsp:sp>
    <dsp:sp modelId="{C3956E58-6A50-4536-A000-7E8EE4ED737B}">
      <dsp:nvSpPr>
        <dsp:cNvPr id="0" name=""/>
        <dsp:cNvSpPr/>
      </dsp:nvSpPr>
      <dsp:spPr>
        <a:xfrm>
          <a:off x="395640" y="2522418"/>
          <a:ext cx="6385649" cy="8602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756" tIns="0" rIns="243756" bIns="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rPr>
            <a:t>Spring: Registration in October</a:t>
          </a:r>
          <a:endParaRPr lang="en-US" sz="1800" kern="1200" dirty="0"/>
        </a:p>
      </dsp:txBody>
      <dsp:txXfrm>
        <a:off x="437636" y="2564414"/>
        <a:ext cx="6301657" cy="776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33034-B538-42FB-AF09-92FBE561089C}">
      <dsp:nvSpPr>
        <dsp:cNvPr id="0" name=""/>
        <dsp:cNvSpPr/>
      </dsp:nvSpPr>
      <dsp:spPr>
        <a:xfrm>
          <a:off x="628881" y="242"/>
          <a:ext cx="2647577" cy="132378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Full Time UG In State</a:t>
          </a:r>
        </a:p>
      </dsp:txBody>
      <dsp:txXfrm>
        <a:off x="667653" y="39014"/>
        <a:ext cx="2570033" cy="1246244"/>
      </dsp:txXfrm>
    </dsp:sp>
    <dsp:sp modelId="{7FC5FD54-0B6F-4D42-A6AD-5C8BB87503EB}">
      <dsp:nvSpPr>
        <dsp:cNvPr id="0" name=""/>
        <dsp:cNvSpPr/>
      </dsp:nvSpPr>
      <dsp:spPr>
        <a:xfrm>
          <a:off x="893639" y="1324031"/>
          <a:ext cx="264757" cy="992841"/>
        </a:xfrm>
        <a:custGeom>
          <a:avLst/>
          <a:gdLst/>
          <a:ahLst/>
          <a:cxnLst/>
          <a:rect l="0" t="0" r="0" b="0"/>
          <a:pathLst>
            <a:path>
              <a:moveTo>
                <a:pt x="0" y="0"/>
              </a:moveTo>
              <a:lnTo>
                <a:pt x="0" y="992841"/>
              </a:lnTo>
              <a:lnTo>
                <a:pt x="264757" y="992841"/>
              </a:lnTo>
            </a:path>
          </a:pathLst>
        </a:custGeom>
        <a:noFill/>
        <a:ln w="127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4F5A56-EB82-468C-84C1-1DFC6D023E25}">
      <dsp:nvSpPr>
        <dsp:cNvPr id="0" name=""/>
        <dsp:cNvSpPr/>
      </dsp:nvSpPr>
      <dsp:spPr>
        <a:xfrm>
          <a:off x="1158396" y="1654978"/>
          <a:ext cx="2118062" cy="1323788"/>
        </a:xfrm>
        <a:prstGeom prst="roundRect">
          <a:avLst>
            <a:gd name="adj" fmla="val 10000"/>
          </a:avLst>
        </a:prstGeom>
        <a:solidFill>
          <a:schemeClr val="accent1">
            <a:lumMod val="40000"/>
            <a:lumOff val="60000"/>
            <a:alpha val="9000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$7,852.00 per semester</a:t>
          </a:r>
        </a:p>
      </dsp:txBody>
      <dsp:txXfrm>
        <a:off x="1197168" y="1693750"/>
        <a:ext cx="2040518" cy="1246244"/>
      </dsp:txXfrm>
    </dsp:sp>
    <dsp:sp modelId="{5F115A7E-69A9-4DEC-B2C7-1C6473E039E1}">
      <dsp:nvSpPr>
        <dsp:cNvPr id="0" name=""/>
        <dsp:cNvSpPr/>
      </dsp:nvSpPr>
      <dsp:spPr>
        <a:xfrm>
          <a:off x="3938353" y="242"/>
          <a:ext cx="2647577" cy="1323788"/>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Full Time UG Out of State*</a:t>
          </a:r>
        </a:p>
      </dsp:txBody>
      <dsp:txXfrm>
        <a:off x="3977125" y="39014"/>
        <a:ext cx="2570033" cy="1246244"/>
      </dsp:txXfrm>
    </dsp:sp>
    <dsp:sp modelId="{3CA0B01D-59A1-47C7-8DE1-454912F422D9}">
      <dsp:nvSpPr>
        <dsp:cNvPr id="0" name=""/>
        <dsp:cNvSpPr/>
      </dsp:nvSpPr>
      <dsp:spPr>
        <a:xfrm>
          <a:off x="4203111" y="1324031"/>
          <a:ext cx="264757" cy="710636"/>
        </a:xfrm>
        <a:custGeom>
          <a:avLst/>
          <a:gdLst/>
          <a:ahLst/>
          <a:cxnLst/>
          <a:rect l="0" t="0" r="0" b="0"/>
          <a:pathLst>
            <a:path>
              <a:moveTo>
                <a:pt x="0" y="0"/>
              </a:moveTo>
              <a:lnTo>
                <a:pt x="0" y="710636"/>
              </a:lnTo>
              <a:lnTo>
                <a:pt x="264757" y="710636"/>
              </a:lnTo>
            </a:path>
          </a:pathLst>
        </a:custGeom>
        <a:noFill/>
        <a:ln w="127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244E9B-7D02-47F6-960F-ECA304D5BFD4}">
      <dsp:nvSpPr>
        <dsp:cNvPr id="0" name=""/>
        <dsp:cNvSpPr/>
      </dsp:nvSpPr>
      <dsp:spPr>
        <a:xfrm>
          <a:off x="4467869" y="1654978"/>
          <a:ext cx="2641774" cy="759378"/>
        </a:xfrm>
        <a:prstGeom prst="roundRect">
          <a:avLst>
            <a:gd name="adj" fmla="val 10000"/>
          </a:avLst>
        </a:prstGeom>
        <a:solidFill>
          <a:schemeClr val="accent1">
            <a:lumMod val="40000"/>
            <a:lumOff val="60000"/>
            <a:alpha val="90000"/>
          </a:schemeClr>
        </a:solidFill>
        <a:ln w="12700" cap="flat" cmpd="sng" algn="ctr">
          <a:solidFill>
            <a:schemeClr val="accent2">
              <a:shade val="80000"/>
              <a:hueOff val="-43567"/>
              <a:satOff val="1093"/>
              <a:lumOff val="111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$12,672.00 per semester*</a:t>
          </a:r>
        </a:p>
      </dsp:txBody>
      <dsp:txXfrm>
        <a:off x="4490110" y="1677219"/>
        <a:ext cx="2597292" cy="714896"/>
      </dsp:txXfrm>
    </dsp:sp>
    <dsp:sp modelId="{5F9720FF-6A05-4ABA-BE5B-5DAF6A1426EE}">
      <dsp:nvSpPr>
        <dsp:cNvPr id="0" name=""/>
        <dsp:cNvSpPr/>
      </dsp:nvSpPr>
      <dsp:spPr>
        <a:xfrm>
          <a:off x="4203111" y="1324031"/>
          <a:ext cx="264757" cy="1890648"/>
        </a:xfrm>
        <a:custGeom>
          <a:avLst/>
          <a:gdLst/>
          <a:ahLst/>
          <a:cxnLst/>
          <a:rect l="0" t="0" r="0" b="0"/>
          <a:pathLst>
            <a:path>
              <a:moveTo>
                <a:pt x="0" y="0"/>
              </a:moveTo>
              <a:lnTo>
                <a:pt x="0" y="1890648"/>
              </a:lnTo>
              <a:lnTo>
                <a:pt x="264757" y="1890648"/>
              </a:lnTo>
            </a:path>
          </a:pathLst>
        </a:custGeom>
        <a:noFill/>
        <a:ln w="127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8238D-0F39-4978-9368-FBAE9EB59A19}">
      <dsp:nvSpPr>
        <dsp:cNvPr id="0" name=""/>
        <dsp:cNvSpPr/>
      </dsp:nvSpPr>
      <dsp:spPr>
        <a:xfrm>
          <a:off x="4467869" y="2745304"/>
          <a:ext cx="4517149" cy="938751"/>
        </a:xfrm>
        <a:prstGeom prst="roundRect">
          <a:avLst>
            <a:gd name="adj" fmla="val 10000"/>
          </a:avLst>
        </a:prstGeom>
        <a:solidFill>
          <a:schemeClr val="accent1">
            <a:lumMod val="40000"/>
            <a:lumOff val="60000"/>
            <a:alpha val="90000"/>
          </a:schemeClr>
        </a:solidFill>
        <a:ln w="12700" cap="flat" cmpd="sng" algn="ctr">
          <a:solidFill>
            <a:schemeClr val="accent2">
              <a:shade val="80000"/>
              <a:hueOff val="-87133"/>
              <a:satOff val="2187"/>
              <a:lumOff val="222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*Out of State Waiver scholarship reduces cost to In-State Rates</a:t>
          </a:r>
        </a:p>
      </dsp:txBody>
      <dsp:txXfrm>
        <a:off x="4495364" y="2772799"/>
        <a:ext cx="4462159" cy="8837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33C82-7C8B-4FEC-BA92-83EAC859E710}">
      <dsp:nvSpPr>
        <dsp:cNvPr id="0" name=""/>
        <dsp:cNvSpPr/>
      </dsp:nvSpPr>
      <dsp:spPr>
        <a:xfrm>
          <a:off x="4413470" y="2542"/>
          <a:ext cx="3170121" cy="1074938"/>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844550">
            <a:lnSpc>
              <a:spcPct val="90000"/>
            </a:lnSpc>
            <a:spcBef>
              <a:spcPct val="0"/>
            </a:spcBef>
            <a:spcAft>
              <a:spcPct val="35000"/>
            </a:spcAft>
            <a:buNone/>
          </a:pPr>
          <a:r>
            <a:rPr lang="en-US" sz="1900" kern="1200" dirty="0"/>
            <a:t>Double Room (varied according to hall)</a:t>
          </a:r>
        </a:p>
        <a:p>
          <a:pPr marL="228600" lvl="1" indent="-228600" algn="ctr" defTabSz="977900">
            <a:lnSpc>
              <a:spcPct val="90000"/>
            </a:lnSpc>
            <a:spcBef>
              <a:spcPct val="0"/>
            </a:spcBef>
            <a:spcAft>
              <a:spcPct val="15000"/>
            </a:spcAft>
            <a:buChar char="•"/>
          </a:pPr>
          <a:r>
            <a:rPr lang="en-US" sz="2200" kern="1200" dirty="0"/>
            <a:t>$4,320.00- $4,450.00</a:t>
          </a:r>
        </a:p>
      </dsp:txBody>
      <dsp:txXfrm>
        <a:off x="4413470" y="2542"/>
        <a:ext cx="3170121" cy="1074938"/>
      </dsp:txXfrm>
    </dsp:sp>
    <dsp:sp modelId="{194A39FD-A447-4F29-A00A-ACDDF1055B57}">
      <dsp:nvSpPr>
        <dsp:cNvPr id="0" name=""/>
        <dsp:cNvSpPr/>
      </dsp:nvSpPr>
      <dsp:spPr>
        <a:xfrm>
          <a:off x="2117939" y="822"/>
          <a:ext cx="2214247" cy="10749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F0251-9836-41DF-82BC-E3A6298F3878}">
      <dsp:nvSpPr>
        <dsp:cNvPr id="0" name=""/>
        <dsp:cNvSpPr/>
      </dsp:nvSpPr>
      <dsp:spPr>
        <a:xfrm>
          <a:off x="2042952" y="1242924"/>
          <a:ext cx="3245867" cy="1074938"/>
        </a:xfrm>
        <a:prstGeom prst="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Apt/Suite: $4,970.00</a:t>
          </a:r>
        </a:p>
        <a:p>
          <a:pPr marL="0" lvl="0" indent="0" algn="ctr" defTabSz="889000">
            <a:lnSpc>
              <a:spcPct val="90000"/>
            </a:lnSpc>
            <a:spcBef>
              <a:spcPct val="0"/>
            </a:spcBef>
            <a:spcAft>
              <a:spcPct val="35000"/>
            </a:spcAft>
            <a:buNone/>
          </a:pPr>
          <a:r>
            <a:rPr lang="en-US" sz="2000" kern="1200" dirty="0"/>
            <a:t>9 Month $5,300.00</a:t>
          </a:r>
        </a:p>
      </dsp:txBody>
      <dsp:txXfrm>
        <a:off x="2042952" y="1242924"/>
        <a:ext cx="3245867" cy="1074938"/>
      </dsp:txXfrm>
    </dsp:sp>
    <dsp:sp modelId="{54C50F09-6A57-4B4D-A583-A4288B42A1A3}">
      <dsp:nvSpPr>
        <dsp:cNvPr id="0" name=""/>
        <dsp:cNvSpPr/>
      </dsp:nvSpPr>
      <dsp:spPr>
        <a:xfrm>
          <a:off x="5404372" y="1230219"/>
          <a:ext cx="2203541" cy="110034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F8587-FE0D-4668-9307-69541AE9CCD7}">
      <dsp:nvSpPr>
        <dsp:cNvPr id="0" name=""/>
        <dsp:cNvSpPr/>
      </dsp:nvSpPr>
      <dsp:spPr>
        <a:xfrm>
          <a:off x="4563361" y="2466290"/>
          <a:ext cx="3167317" cy="1064683"/>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dirty="0"/>
            <a:t>Skyline </a:t>
          </a:r>
        </a:p>
        <a:p>
          <a:pPr marL="171450" lvl="1" indent="-171450" algn="ctr" defTabSz="800100">
            <a:lnSpc>
              <a:spcPct val="90000"/>
            </a:lnSpc>
            <a:spcBef>
              <a:spcPct val="0"/>
            </a:spcBef>
            <a:spcAft>
              <a:spcPct val="15000"/>
            </a:spcAft>
            <a:buChar char="•"/>
          </a:pPr>
          <a:r>
            <a:rPr lang="en-US" sz="1800" kern="1200" dirty="0"/>
            <a:t>$</a:t>
          </a:r>
          <a:r>
            <a:rPr lang="en-US" sz="2200" kern="1200" dirty="0"/>
            <a:t>4,710.00</a:t>
          </a:r>
        </a:p>
      </dsp:txBody>
      <dsp:txXfrm>
        <a:off x="4563361" y="2466290"/>
        <a:ext cx="3167317" cy="1064683"/>
      </dsp:txXfrm>
    </dsp:sp>
    <dsp:sp modelId="{F1858F31-C5B4-41B0-BCE2-263D8DD485DD}">
      <dsp:nvSpPr>
        <dsp:cNvPr id="0" name=""/>
        <dsp:cNvSpPr/>
      </dsp:nvSpPr>
      <dsp:spPr>
        <a:xfrm>
          <a:off x="1983373" y="2455734"/>
          <a:ext cx="2483305" cy="110841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1CA524-9B57-44A4-9248-58EC0573960D}">
      <dsp:nvSpPr>
        <dsp:cNvPr id="0" name=""/>
        <dsp:cNvSpPr/>
      </dsp:nvSpPr>
      <dsp:spPr>
        <a:xfrm>
          <a:off x="1965654" y="3688806"/>
          <a:ext cx="3173591" cy="1074938"/>
        </a:xfrm>
        <a:prstGeom prst="rect">
          <a:avLst/>
        </a:prstGeom>
        <a:solidFill>
          <a:schemeClr val="accent1">
            <a:shade val="50000"/>
            <a:hueOff val="-354844"/>
            <a:satOff val="-3220"/>
            <a:lumOff val="2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kern="1200" dirty="0"/>
            <a:t>Meal Plan Avg. (15 meals + $400.00 cash)</a:t>
          </a:r>
        </a:p>
        <a:p>
          <a:pPr marL="228600" lvl="1" indent="-228600" algn="ctr" defTabSz="977900">
            <a:lnSpc>
              <a:spcPct val="90000"/>
            </a:lnSpc>
            <a:spcBef>
              <a:spcPct val="0"/>
            </a:spcBef>
            <a:spcAft>
              <a:spcPct val="15000"/>
            </a:spcAft>
            <a:buChar char="•"/>
          </a:pPr>
          <a:r>
            <a:rPr lang="en-US" sz="2200" kern="1200" dirty="0"/>
            <a:t>$2,705.00</a:t>
          </a:r>
        </a:p>
      </dsp:txBody>
      <dsp:txXfrm>
        <a:off x="1965654" y="3688806"/>
        <a:ext cx="3173591" cy="1074938"/>
      </dsp:txXfrm>
    </dsp:sp>
    <dsp:sp modelId="{1AAA7EA7-51C8-4D97-B3F2-A9B75CDE31AD}">
      <dsp:nvSpPr>
        <dsp:cNvPr id="0" name=""/>
        <dsp:cNvSpPr/>
      </dsp:nvSpPr>
      <dsp:spPr>
        <a:xfrm>
          <a:off x="5187077" y="3688151"/>
          <a:ext cx="2477676" cy="107493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05552-2AAD-4A8A-8C6B-A492F53E7A26}">
      <dsp:nvSpPr>
        <dsp:cNvPr id="0" name=""/>
        <dsp:cNvSpPr/>
      </dsp:nvSpPr>
      <dsp:spPr>
        <a:xfrm>
          <a:off x="0" y="18303"/>
          <a:ext cx="10140001" cy="88472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Students can authorize a parent or third party direct access </a:t>
          </a:r>
          <a:br>
            <a:rPr lang="en-US" sz="2700" kern="1200" dirty="0"/>
          </a:br>
          <a:r>
            <a:rPr lang="en-US" sz="2700" kern="1200" dirty="0"/>
            <a:t>to view their E-statement</a:t>
          </a:r>
        </a:p>
      </dsp:txBody>
      <dsp:txXfrm>
        <a:off x="43188" y="61491"/>
        <a:ext cx="10053625" cy="798344"/>
      </dsp:txXfrm>
    </dsp:sp>
    <dsp:sp modelId="{90B05E4C-13A6-43DB-B21E-74CF4EE7BEE6}">
      <dsp:nvSpPr>
        <dsp:cNvPr id="0" name=""/>
        <dsp:cNvSpPr/>
      </dsp:nvSpPr>
      <dsp:spPr>
        <a:xfrm>
          <a:off x="0" y="998064"/>
          <a:ext cx="10140001" cy="798682"/>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Authorized users receive their own access with a unique username/password</a:t>
          </a:r>
        </a:p>
      </dsp:txBody>
      <dsp:txXfrm>
        <a:off x="38988" y="1037052"/>
        <a:ext cx="10062025" cy="720706"/>
      </dsp:txXfrm>
    </dsp:sp>
    <dsp:sp modelId="{1D9F4BC7-DD50-4A74-A506-FAD75329299D}">
      <dsp:nvSpPr>
        <dsp:cNvPr id="0" name=""/>
        <dsp:cNvSpPr/>
      </dsp:nvSpPr>
      <dsp:spPr>
        <a:xfrm>
          <a:off x="0" y="1891786"/>
          <a:ext cx="10140001" cy="48318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Provides Access to:</a:t>
          </a:r>
          <a:endParaRPr lang="en-US" sz="2700" kern="1200" dirty="0"/>
        </a:p>
      </dsp:txBody>
      <dsp:txXfrm>
        <a:off x="23587" y="1915373"/>
        <a:ext cx="10092827" cy="436015"/>
      </dsp:txXfrm>
    </dsp:sp>
    <dsp:sp modelId="{5029E86D-E54D-478D-87CC-3AA1D9754693}">
      <dsp:nvSpPr>
        <dsp:cNvPr id="0" name=""/>
        <dsp:cNvSpPr/>
      </dsp:nvSpPr>
      <dsp:spPr>
        <a:xfrm>
          <a:off x="0" y="2374976"/>
          <a:ext cx="10140001" cy="129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94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1098T tax statements</a:t>
          </a:r>
        </a:p>
        <a:p>
          <a:pPr marL="228600" lvl="1" indent="-228600" algn="l" defTabSz="1155700">
            <a:lnSpc>
              <a:spcPct val="90000"/>
            </a:lnSpc>
            <a:spcBef>
              <a:spcPct val="0"/>
            </a:spcBef>
            <a:spcAft>
              <a:spcPct val="20000"/>
            </a:spcAft>
            <a:buChar char="•"/>
          </a:pPr>
          <a:r>
            <a:rPr lang="en-US" sz="2600" kern="1200" dirty="0"/>
            <a:t>E-statements and make payments </a:t>
          </a:r>
        </a:p>
        <a:p>
          <a:pPr marL="228600" lvl="1" indent="-228600" algn="l" defTabSz="1155700">
            <a:lnSpc>
              <a:spcPct val="90000"/>
            </a:lnSpc>
            <a:spcBef>
              <a:spcPct val="0"/>
            </a:spcBef>
            <a:spcAft>
              <a:spcPct val="20000"/>
            </a:spcAft>
            <a:buChar char="•"/>
          </a:pPr>
          <a:r>
            <a:rPr lang="en-US" sz="2600" kern="1200" dirty="0"/>
            <a:t>Enroll in TIP plans</a:t>
          </a:r>
        </a:p>
      </dsp:txBody>
      <dsp:txXfrm>
        <a:off x="0" y="2374976"/>
        <a:ext cx="10140001" cy="1297890"/>
      </dsp:txXfrm>
    </dsp:sp>
    <dsp:sp modelId="{F9E50F19-AECD-4C8B-8B04-20D15C6AE79B}">
      <dsp:nvSpPr>
        <dsp:cNvPr id="0" name=""/>
        <dsp:cNvSpPr/>
      </dsp:nvSpPr>
      <dsp:spPr>
        <a:xfrm>
          <a:off x="0" y="3672866"/>
          <a:ext cx="10140001" cy="102316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Does not provide access to grades or other confidential information</a:t>
          </a:r>
        </a:p>
      </dsp:txBody>
      <dsp:txXfrm>
        <a:off x="49947" y="3722813"/>
        <a:ext cx="10040107" cy="9232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05552-2AAD-4A8A-8C6B-A492F53E7A26}">
      <dsp:nvSpPr>
        <dsp:cNvPr id="0" name=""/>
        <dsp:cNvSpPr/>
      </dsp:nvSpPr>
      <dsp:spPr>
        <a:xfrm>
          <a:off x="2180" y="3024"/>
          <a:ext cx="10100556" cy="581548"/>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After the 1</a:t>
          </a:r>
          <a:r>
            <a:rPr lang="en-US" sz="2700" kern="1200" baseline="30000" dirty="0"/>
            <a:t>st</a:t>
          </a:r>
          <a:r>
            <a:rPr lang="en-US" sz="2700" kern="1200" dirty="0"/>
            <a:t> day of classes</a:t>
          </a:r>
        </a:p>
      </dsp:txBody>
      <dsp:txXfrm>
        <a:off x="30569" y="31413"/>
        <a:ext cx="10043778" cy="524770"/>
      </dsp:txXfrm>
    </dsp:sp>
    <dsp:sp modelId="{90B05E4C-13A6-43DB-B21E-74CF4EE7BEE6}">
      <dsp:nvSpPr>
        <dsp:cNvPr id="0" name=""/>
        <dsp:cNvSpPr/>
      </dsp:nvSpPr>
      <dsp:spPr>
        <a:xfrm>
          <a:off x="0" y="664970"/>
          <a:ext cx="10140001" cy="968707"/>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Student have to provide us with permission to discuss information about their account with a 3</a:t>
          </a:r>
          <a:r>
            <a:rPr lang="en-US" sz="2400" kern="1200" baseline="30000" dirty="0"/>
            <a:t>rd</a:t>
          </a:r>
          <a:r>
            <a:rPr lang="en-US" sz="2400" kern="1200" dirty="0"/>
            <a:t> party.</a:t>
          </a:r>
        </a:p>
      </dsp:txBody>
      <dsp:txXfrm>
        <a:off x="47288" y="712258"/>
        <a:ext cx="10045425" cy="874131"/>
      </dsp:txXfrm>
    </dsp:sp>
    <dsp:sp modelId="{1D9F4BC7-DD50-4A74-A506-FAD75329299D}">
      <dsp:nvSpPr>
        <dsp:cNvPr id="0" name=""/>
        <dsp:cNvSpPr/>
      </dsp:nvSpPr>
      <dsp:spPr>
        <a:xfrm>
          <a:off x="0" y="1747655"/>
          <a:ext cx="10140001" cy="565793"/>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Form On </a:t>
          </a:r>
          <a:r>
            <a:rPr lang="en-US" sz="2700" kern="1200" dirty="0" err="1"/>
            <a:t>WPConnect</a:t>
          </a:r>
          <a:r>
            <a:rPr lang="en-US" sz="2700" kern="1200" dirty="0"/>
            <a:t>: </a:t>
          </a:r>
        </a:p>
      </dsp:txBody>
      <dsp:txXfrm>
        <a:off x="27620" y="1775275"/>
        <a:ext cx="10084761" cy="510553"/>
      </dsp:txXfrm>
    </dsp:sp>
    <dsp:sp modelId="{5029E86D-E54D-478D-87CC-3AA1D9754693}">
      <dsp:nvSpPr>
        <dsp:cNvPr id="0" name=""/>
        <dsp:cNvSpPr/>
      </dsp:nvSpPr>
      <dsp:spPr>
        <a:xfrm>
          <a:off x="0" y="2357417"/>
          <a:ext cx="10140001"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94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Billing</a:t>
          </a:r>
        </a:p>
        <a:p>
          <a:pPr marL="171450" lvl="1" indent="-171450" algn="l" defTabSz="711200">
            <a:lnSpc>
              <a:spcPct val="90000"/>
            </a:lnSpc>
            <a:spcBef>
              <a:spcPct val="0"/>
            </a:spcBef>
            <a:spcAft>
              <a:spcPct val="20000"/>
            </a:spcAft>
            <a:buChar char="•"/>
          </a:pPr>
          <a:r>
            <a:rPr lang="en-US" sz="1600" kern="1200" dirty="0"/>
            <a:t>Academic</a:t>
          </a:r>
        </a:p>
        <a:p>
          <a:pPr marL="171450" lvl="1" indent="-171450" algn="l" defTabSz="711200">
            <a:lnSpc>
              <a:spcPct val="90000"/>
            </a:lnSpc>
            <a:spcBef>
              <a:spcPct val="0"/>
            </a:spcBef>
            <a:spcAft>
              <a:spcPct val="20000"/>
            </a:spcAft>
            <a:buChar char="•"/>
          </a:pPr>
          <a:r>
            <a:rPr lang="en-US" sz="1600" kern="1200" dirty="0"/>
            <a:t>Financial Aid</a:t>
          </a:r>
        </a:p>
        <a:p>
          <a:pPr marL="171450" lvl="1" indent="-171450" algn="l" defTabSz="711200">
            <a:lnSpc>
              <a:spcPct val="90000"/>
            </a:lnSpc>
            <a:spcBef>
              <a:spcPct val="0"/>
            </a:spcBef>
            <a:spcAft>
              <a:spcPct val="20000"/>
            </a:spcAft>
            <a:buChar char="•"/>
          </a:pPr>
          <a:r>
            <a:rPr lang="en-US" sz="1600" kern="1200" dirty="0"/>
            <a:t>All of the above- includes Disciplinary Records</a:t>
          </a:r>
        </a:p>
      </dsp:txBody>
      <dsp:txXfrm>
        <a:off x="0" y="2357417"/>
        <a:ext cx="10140001" cy="105984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9EBB1-2AC2-4317-B669-4A8E0903182F}"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E882C-D167-42CA-B6E9-3A00E904E3D0}" type="slidenum">
              <a:rPr lang="en-US" smtClean="0"/>
              <a:t>‹#›</a:t>
            </a:fld>
            <a:endParaRPr lang="en-US"/>
          </a:p>
        </p:txBody>
      </p:sp>
    </p:spTree>
    <p:extLst>
      <p:ext uri="{BB962C8B-B14F-4D97-AF65-F5344CB8AC3E}">
        <p14:creationId xmlns:p14="http://schemas.microsoft.com/office/powerpoint/2010/main" val="259937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3E882C-D167-42CA-B6E9-3A00E904E3D0}" type="slidenum">
              <a:rPr lang="en-US" smtClean="0"/>
              <a:t>1</a:t>
            </a:fld>
            <a:endParaRPr lang="en-US"/>
          </a:p>
        </p:txBody>
      </p:sp>
    </p:spTree>
    <p:extLst>
      <p:ext uri="{BB962C8B-B14F-4D97-AF65-F5344CB8AC3E}">
        <p14:creationId xmlns:p14="http://schemas.microsoft.com/office/powerpoint/2010/main" val="3893553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280A7-7B92-44FF-95CC-FA7E83137F0F}" type="slidenum">
              <a:rPr lang="en-US" smtClean="0"/>
              <a:pPr/>
              <a:t>13</a:t>
            </a:fld>
            <a:endParaRPr lang="en-US" dirty="0"/>
          </a:p>
        </p:txBody>
      </p:sp>
    </p:spTree>
    <p:extLst>
      <p:ext uri="{BB962C8B-B14F-4D97-AF65-F5344CB8AC3E}">
        <p14:creationId xmlns:p14="http://schemas.microsoft.com/office/powerpoint/2010/main" val="3872959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3E882C-D167-42CA-B6E9-3A00E904E3D0}" type="slidenum">
              <a:rPr lang="en-US" smtClean="0"/>
              <a:t>21</a:t>
            </a:fld>
            <a:endParaRPr lang="en-US"/>
          </a:p>
        </p:txBody>
      </p:sp>
    </p:spTree>
    <p:extLst>
      <p:ext uri="{BB962C8B-B14F-4D97-AF65-F5344CB8AC3E}">
        <p14:creationId xmlns:p14="http://schemas.microsoft.com/office/powerpoint/2010/main" val="3828521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3E882C-D167-42CA-B6E9-3A00E904E3D0}" type="slidenum">
              <a:rPr lang="en-US" smtClean="0"/>
              <a:t>22</a:t>
            </a:fld>
            <a:endParaRPr lang="en-US"/>
          </a:p>
        </p:txBody>
      </p:sp>
    </p:spTree>
    <p:extLst>
      <p:ext uri="{BB962C8B-B14F-4D97-AF65-F5344CB8AC3E}">
        <p14:creationId xmlns:p14="http://schemas.microsoft.com/office/powerpoint/2010/main" val="389355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SLIDE </a:t>
            </a:r>
          </a:p>
        </p:txBody>
      </p:sp>
      <p:sp>
        <p:nvSpPr>
          <p:cNvPr id="4" name="Slide Number Placeholder 3"/>
          <p:cNvSpPr>
            <a:spLocks noGrp="1"/>
          </p:cNvSpPr>
          <p:nvPr>
            <p:ph type="sldNum" sz="quarter" idx="5"/>
          </p:nvPr>
        </p:nvSpPr>
        <p:spPr/>
        <p:txBody>
          <a:bodyPr/>
          <a:lstStyle/>
          <a:p>
            <a:fld id="{4D3E882C-D167-42CA-B6E9-3A00E904E3D0}" type="slidenum">
              <a:rPr lang="en-US" smtClean="0"/>
              <a:t>2</a:t>
            </a:fld>
            <a:endParaRPr lang="en-US"/>
          </a:p>
        </p:txBody>
      </p:sp>
    </p:spTree>
    <p:extLst>
      <p:ext uri="{BB962C8B-B14F-4D97-AF65-F5344CB8AC3E}">
        <p14:creationId xmlns:p14="http://schemas.microsoft.com/office/powerpoint/2010/main" val="119830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solidFill>
                  <a:schemeClr val="bg1"/>
                </a:solidFill>
                <a:hlinkClick r:id="rId3"/>
              </a:rPr>
              <a:t>https://studentaid.gov/fsa-id/create-account/launch</a:t>
            </a:r>
            <a:endParaRPr lang="en-US" sz="800" dirty="0"/>
          </a:p>
        </p:txBody>
      </p:sp>
      <p:sp>
        <p:nvSpPr>
          <p:cNvPr id="4" name="Slide Number Placeholder 3"/>
          <p:cNvSpPr>
            <a:spLocks noGrp="1"/>
          </p:cNvSpPr>
          <p:nvPr>
            <p:ph type="sldNum" sz="quarter" idx="5"/>
          </p:nvPr>
        </p:nvSpPr>
        <p:spPr/>
        <p:txBody>
          <a:bodyPr/>
          <a:lstStyle/>
          <a:p>
            <a:fld id="{4D3E882C-D167-42CA-B6E9-3A00E904E3D0}" type="slidenum">
              <a:rPr lang="en-US" smtClean="0"/>
              <a:t>3</a:t>
            </a:fld>
            <a:endParaRPr lang="en-US"/>
          </a:p>
        </p:txBody>
      </p:sp>
    </p:spTree>
    <p:extLst>
      <p:ext uri="{BB962C8B-B14F-4D97-AF65-F5344CB8AC3E}">
        <p14:creationId xmlns:p14="http://schemas.microsoft.com/office/powerpoint/2010/main" val="320292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solidFill>
                  <a:schemeClr val="bg1"/>
                </a:solidFill>
                <a:hlinkClick r:id="rId3"/>
              </a:rPr>
              <a:t>https://studentaid.gov/fsa-id/create-account/launch</a:t>
            </a:r>
            <a:br>
              <a:rPr lang="en-US" sz="800" dirty="0">
                <a:solidFill>
                  <a:schemeClr val="bg1"/>
                </a:solidFill>
              </a:rPr>
            </a:br>
            <a:endParaRPr lang="en-US" sz="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latin typeface="Arial Narrow" pitchFamily="34" charset="0"/>
                <a:ea typeface="ＭＳ Ｐゴシック" pitchFamily="-65" charset="-128"/>
                <a:cs typeface="ＭＳ Ｐゴシック" pitchFamily="-65" charset="-128"/>
              </a:rPr>
              <a:t>Once all required data has been provided and all sections have been signed, any role can submit the FAFSA form.</a:t>
            </a:r>
          </a:p>
          <a:p>
            <a:endParaRPr lang="en-US" sz="800" dirty="0"/>
          </a:p>
        </p:txBody>
      </p:sp>
      <p:sp>
        <p:nvSpPr>
          <p:cNvPr id="4" name="Slide Number Placeholder 3"/>
          <p:cNvSpPr>
            <a:spLocks noGrp="1"/>
          </p:cNvSpPr>
          <p:nvPr>
            <p:ph type="sldNum" sz="quarter" idx="5"/>
          </p:nvPr>
        </p:nvSpPr>
        <p:spPr/>
        <p:txBody>
          <a:bodyPr/>
          <a:lstStyle/>
          <a:p>
            <a:fld id="{4D3E882C-D167-42CA-B6E9-3A00E904E3D0}" type="slidenum">
              <a:rPr lang="en-US" smtClean="0"/>
              <a:t>4</a:t>
            </a:fld>
            <a:endParaRPr lang="en-US"/>
          </a:p>
        </p:txBody>
      </p:sp>
    </p:spTree>
    <p:extLst>
      <p:ext uri="{BB962C8B-B14F-4D97-AF65-F5344CB8AC3E}">
        <p14:creationId xmlns:p14="http://schemas.microsoft.com/office/powerpoint/2010/main" val="227244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https://wpunj.verifymyfafsa.com/ </a:t>
            </a:r>
          </a:p>
        </p:txBody>
      </p:sp>
      <p:sp>
        <p:nvSpPr>
          <p:cNvPr id="4" name="Slide Number Placeholder 3"/>
          <p:cNvSpPr>
            <a:spLocks noGrp="1"/>
          </p:cNvSpPr>
          <p:nvPr>
            <p:ph type="sldNum" sz="quarter" idx="5"/>
          </p:nvPr>
        </p:nvSpPr>
        <p:spPr/>
        <p:txBody>
          <a:bodyPr/>
          <a:lstStyle/>
          <a:p>
            <a:fld id="{4D3E882C-D167-42CA-B6E9-3A00E904E3D0}" type="slidenum">
              <a:rPr lang="en-US" smtClean="0"/>
              <a:t>6</a:t>
            </a:fld>
            <a:endParaRPr lang="en-US"/>
          </a:p>
        </p:txBody>
      </p:sp>
    </p:spTree>
    <p:extLst>
      <p:ext uri="{BB962C8B-B14F-4D97-AF65-F5344CB8AC3E}">
        <p14:creationId xmlns:p14="http://schemas.microsoft.com/office/powerpoint/2010/main" val="427506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1</a:t>
            </a:r>
            <a:r>
              <a:rPr lang="en-US" baseline="30000" dirty="0"/>
              <a:t>st</a:t>
            </a:r>
            <a:r>
              <a:rPr lang="en-US" dirty="0"/>
              <a:t> this year only</a:t>
            </a:r>
          </a:p>
        </p:txBody>
      </p:sp>
      <p:sp>
        <p:nvSpPr>
          <p:cNvPr id="4" name="Slide Number Placeholder 3"/>
          <p:cNvSpPr>
            <a:spLocks noGrp="1"/>
          </p:cNvSpPr>
          <p:nvPr>
            <p:ph type="sldNum" sz="quarter" idx="5"/>
          </p:nvPr>
        </p:nvSpPr>
        <p:spPr/>
        <p:txBody>
          <a:bodyPr/>
          <a:lstStyle/>
          <a:p>
            <a:fld id="{4D3E882C-D167-42CA-B6E9-3A00E904E3D0}" type="slidenum">
              <a:rPr lang="en-US" smtClean="0"/>
              <a:t>8</a:t>
            </a:fld>
            <a:endParaRPr lang="en-US"/>
          </a:p>
        </p:txBody>
      </p:sp>
    </p:spTree>
    <p:extLst>
      <p:ext uri="{BB962C8B-B14F-4D97-AF65-F5344CB8AC3E}">
        <p14:creationId xmlns:p14="http://schemas.microsoft.com/office/powerpoint/2010/main" val="381319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OFFER LETTER SNIPPET**</a:t>
            </a:r>
          </a:p>
        </p:txBody>
      </p:sp>
      <p:sp>
        <p:nvSpPr>
          <p:cNvPr id="4" name="Slide Number Placeholder 3"/>
          <p:cNvSpPr>
            <a:spLocks noGrp="1"/>
          </p:cNvSpPr>
          <p:nvPr>
            <p:ph type="sldNum" sz="quarter" idx="5"/>
          </p:nvPr>
        </p:nvSpPr>
        <p:spPr/>
        <p:txBody>
          <a:bodyPr/>
          <a:lstStyle/>
          <a:p>
            <a:fld id="{4D3E882C-D167-42CA-B6E9-3A00E904E3D0}" type="slidenum">
              <a:rPr lang="en-US" smtClean="0"/>
              <a:t>10</a:t>
            </a:fld>
            <a:endParaRPr lang="en-US"/>
          </a:p>
        </p:txBody>
      </p:sp>
    </p:spTree>
    <p:extLst>
      <p:ext uri="{BB962C8B-B14F-4D97-AF65-F5344CB8AC3E}">
        <p14:creationId xmlns:p14="http://schemas.microsoft.com/office/powerpoint/2010/main" val="198588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OFFER LETTER SNIPPET**</a:t>
            </a:r>
          </a:p>
        </p:txBody>
      </p:sp>
      <p:sp>
        <p:nvSpPr>
          <p:cNvPr id="4" name="Slide Number Placeholder 3"/>
          <p:cNvSpPr>
            <a:spLocks noGrp="1"/>
          </p:cNvSpPr>
          <p:nvPr>
            <p:ph type="sldNum" sz="quarter" idx="5"/>
          </p:nvPr>
        </p:nvSpPr>
        <p:spPr/>
        <p:txBody>
          <a:bodyPr/>
          <a:lstStyle/>
          <a:p>
            <a:fld id="{4D3E882C-D167-42CA-B6E9-3A00E904E3D0}" type="slidenum">
              <a:rPr lang="en-US" smtClean="0"/>
              <a:t>11</a:t>
            </a:fld>
            <a:endParaRPr lang="en-US"/>
          </a:p>
        </p:txBody>
      </p:sp>
    </p:spTree>
    <p:extLst>
      <p:ext uri="{BB962C8B-B14F-4D97-AF65-F5344CB8AC3E}">
        <p14:creationId xmlns:p14="http://schemas.microsoft.com/office/powerpoint/2010/main" val="159717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280A7-7B92-44FF-95CC-FA7E83137F0F}" type="slidenum">
              <a:rPr lang="en-US" smtClean="0"/>
              <a:pPr/>
              <a:t>12</a:t>
            </a:fld>
            <a:endParaRPr lang="en-US" dirty="0"/>
          </a:p>
        </p:txBody>
      </p:sp>
    </p:spTree>
    <p:extLst>
      <p:ext uri="{BB962C8B-B14F-4D97-AF65-F5344CB8AC3E}">
        <p14:creationId xmlns:p14="http://schemas.microsoft.com/office/powerpoint/2010/main" val="2124781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116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460941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97397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639402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867130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t>7/11/2024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22045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t>7/11/2024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232818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7975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7/11/2024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1399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000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864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005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7/11/2024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699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7/11/2024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554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7/11/2024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071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64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46327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7/11/2024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7691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www.wpunj.edu/admissions/undergraduate/scholarships/scholarshipsinstitutional.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punj.edu/financial-aid/additional-scholarship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punj.edu/finai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6.xml"/><Relationship Id="rId7" Type="http://schemas.openxmlformats.org/officeDocument/2006/relationships/image" Target="../media/image33.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8.xml"/><Relationship Id="rId7" Type="http://schemas.openxmlformats.org/officeDocument/2006/relationships/image" Target="../media/image39.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tudentaid.gov/"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9.xml"/><Relationship Id="rId7" Type="http://schemas.openxmlformats.org/officeDocument/2006/relationships/image" Target="../media/image39.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10.xml"/><Relationship Id="rId7" Type="http://schemas.openxmlformats.org/officeDocument/2006/relationships/image" Target="../media/image41.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diagramLayout" Target="../diagrams/layout11.xml"/><Relationship Id="rId7" Type="http://schemas.openxmlformats.org/officeDocument/2006/relationships/image" Target="../media/image29.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2.xml"/><Relationship Id="rId7" Type="http://schemas.openxmlformats.org/officeDocument/2006/relationships/image" Target="../media/image43.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3.xml"/><Relationship Id="rId7" Type="http://schemas.openxmlformats.org/officeDocument/2006/relationships/image" Target="../media/image44.JP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4.xml"/><Relationship Id="rId7" Type="http://schemas.openxmlformats.org/officeDocument/2006/relationships/image" Target="../media/image45.jp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5.xml"/><Relationship Id="rId7" Type="http://schemas.openxmlformats.org/officeDocument/2006/relationships/image" Target="../media/image46.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wpunj.edu/centerss"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hyperlink" Target="http://wpunj.verifymyfafsa.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4D183C-7262-6541-9C8A-F7D2E9F320B6}"/>
              </a:ext>
            </a:extLst>
          </p:cNvPr>
          <p:cNvPicPr>
            <a:picLocks noChangeAspect="1"/>
          </p:cNvPicPr>
          <p:nvPr/>
        </p:nvPicPr>
        <p:blipFill>
          <a:blip r:embed="rId3"/>
          <a:stretch>
            <a:fillRect/>
          </a:stretch>
        </p:blipFill>
        <p:spPr>
          <a:xfrm>
            <a:off x="1203691" y="2609629"/>
            <a:ext cx="7975274" cy="1424156"/>
          </a:xfrm>
          <a:prstGeom prst="rect">
            <a:avLst/>
          </a:prstGeom>
        </p:spPr>
      </p:pic>
      <p:pic>
        <p:nvPicPr>
          <p:cNvPr id="9" name="Picture 8">
            <a:extLst>
              <a:ext uri="{FF2B5EF4-FFF2-40B4-BE49-F238E27FC236}">
                <a16:creationId xmlns:a16="http://schemas.microsoft.com/office/drawing/2014/main" id="{AA8F04EE-3FE9-A24D-840C-597F501CDEBF}"/>
              </a:ext>
            </a:extLst>
          </p:cNvPr>
          <p:cNvPicPr>
            <a:picLocks noChangeAspect="1"/>
          </p:cNvPicPr>
          <p:nvPr/>
        </p:nvPicPr>
        <p:blipFill>
          <a:blip r:embed="rId4"/>
          <a:stretch>
            <a:fillRect/>
          </a:stretch>
        </p:blipFill>
        <p:spPr>
          <a:xfrm>
            <a:off x="1326744" y="1439694"/>
            <a:ext cx="7765820" cy="420315"/>
          </a:xfrm>
          <a:prstGeom prst="rect">
            <a:avLst/>
          </a:prstGeom>
        </p:spPr>
      </p:pic>
      <p:sp>
        <p:nvSpPr>
          <p:cNvPr id="13" name="Title 3">
            <a:extLst>
              <a:ext uri="{FF2B5EF4-FFF2-40B4-BE49-F238E27FC236}">
                <a16:creationId xmlns:a16="http://schemas.microsoft.com/office/drawing/2014/main" id="{C813D47F-8D5C-D94F-BC72-0523B484B3DA}"/>
              </a:ext>
            </a:extLst>
          </p:cNvPr>
          <p:cNvSpPr txBox="1">
            <a:spLocks/>
          </p:cNvSpPr>
          <p:nvPr/>
        </p:nvSpPr>
        <p:spPr>
          <a:xfrm>
            <a:off x="1326744" y="4033786"/>
            <a:ext cx="8256643" cy="170125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dirty="0">
                <a:latin typeface="Times New Roman" panose="02020603050405020304" pitchFamily="18" charset="0"/>
                <a:cs typeface="Times New Roman" panose="02020603050405020304" pitchFamily="18" charset="0"/>
              </a:rPr>
              <a:t>FINANCIAL AID</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&amp;</a:t>
            </a:r>
          </a:p>
          <a:p>
            <a:pPr algn="ctr"/>
            <a:r>
              <a:rPr lang="en-US" sz="4000" dirty="0">
                <a:latin typeface="Times New Roman" panose="02020603050405020304" pitchFamily="18" charset="0"/>
                <a:cs typeface="Times New Roman" panose="02020603050405020304" pitchFamily="18" charset="0"/>
              </a:rPr>
              <a:t>STUDENT ENROLLMENT SERVICES</a:t>
            </a:r>
          </a:p>
        </p:txBody>
      </p:sp>
      <p:pic>
        <p:nvPicPr>
          <p:cNvPr id="17" name="Picture 16">
            <a:extLst>
              <a:ext uri="{FF2B5EF4-FFF2-40B4-BE49-F238E27FC236}">
                <a16:creationId xmlns:a16="http://schemas.microsoft.com/office/drawing/2014/main" id="{678D0967-BB25-914D-8F1D-2F73AA021AF0}"/>
              </a:ext>
            </a:extLst>
          </p:cNvPr>
          <p:cNvPicPr>
            <a:picLocks noChangeAspect="1"/>
          </p:cNvPicPr>
          <p:nvPr/>
        </p:nvPicPr>
        <p:blipFill>
          <a:blip r:embed="rId5"/>
          <a:stretch>
            <a:fillRect/>
          </a:stretch>
        </p:blipFill>
        <p:spPr>
          <a:xfrm>
            <a:off x="3833120" y="6187952"/>
            <a:ext cx="2716416" cy="451368"/>
          </a:xfrm>
          <a:prstGeom prst="rect">
            <a:avLst/>
          </a:prstGeom>
        </p:spPr>
      </p:pic>
    </p:spTree>
    <p:extLst>
      <p:ext uri="{BB962C8B-B14F-4D97-AF65-F5344CB8AC3E}">
        <p14:creationId xmlns:p14="http://schemas.microsoft.com/office/powerpoint/2010/main" val="189567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a:t>Direct vs Indirect Costs</a:t>
            </a:r>
          </a:p>
        </p:txBody>
      </p:sp>
      <p:sp>
        <p:nvSpPr>
          <p:cNvPr id="3" name="Content Placeholder 2"/>
          <p:cNvSpPr>
            <a:spLocks noGrp="1"/>
          </p:cNvSpPr>
          <p:nvPr>
            <p:ph idx="1"/>
          </p:nvPr>
        </p:nvSpPr>
        <p:spPr>
          <a:xfrm>
            <a:off x="680321" y="2336872"/>
            <a:ext cx="11243824" cy="4322545"/>
          </a:xfrm>
        </p:spPr>
        <p:txBody>
          <a:bodyPr/>
          <a:lstStyle/>
          <a:p>
            <a:pPr lvl="0">
              <a:buClr>
                <a:srgbClr val="E36729"/>
              </a:buClr>
              <a:buSzPct val="100000"/>
              <a:buFont typeface="System Font Regular"/>
              <a:buChar char="■"/>
            </a:pPr>
            <a:r>
              <a:rPr lang="en-US" b="1" dirty="0">
                <a:latin typeface="Calibri" panose="020F0502020204030204" pitchFamily="34" charset="0"/>
                <a:cs typeface="Calibri" panose="020F0502020204030204" pitchFamily="34" charset="0"/>
              </a:rPr>
              <a:t>Direct Costs: </a:t>
            </a:r>
            <a:r>
              <a:rPr lang="en-US" dirty="0">
                <a:solidFill>
                  <a:schemeClr val="bg1"/>
                </a:solidFill>
                <a:latin typeface="Calibri" panose="020F0502020204030204" pitchFamily="34" charset="0"/>
                <a:cs typeface="Calibri" panose="020F0502020204030204" pitchFamily="34" charset="0"/>
              </a:rPr>
              <a:t>are those charges paid directly to William Paterson University.  These include tuition, fees and room and board if you reside on campus.</a:t>
            </a:r>
            <a:br>
              <a:rPr lang="en-US" dirty="0">
                <a:solidFill>
                  <a:schemeClr val="bg1"/>
                </a:solidFill>
                <a:latin typeface="Calibri" panose="020F0502020204030204" pitchFamily="34" charset="0"/>
                <a:cs typeface="Calibri" panose="020F0502020204030204" pitchFamily="34" charset="0"/>
              </a:rPr>
            </a:br>
            <a:br>
              <a:rPr lang="en-US" dirty="0">
                <a:solidFill>
                  <a:schemeClr val="bg1"/>
                </a:solidFill>
                <a:latin typeface="Calibri" panose="020F0502020204030204" pitchFamily="34" charset="0"/>
                <a:cs typeface="Calibri" panose="020F0502020204030204" pitchFamily="34" charset="0"/>
              </a:rPr>
            </a:br>
            <a:br>
              <a:rPr lang="en-US" dirty="0">
                <a:solidFill>
                  <a:schemeClr val="bg1"/>
                </a:solidFill>
                <a:latin typeface="Calibri" panose="020F0502020204030204" pitchFamily="34" charset="0"/>
                <a:cs typeface="Calibri" panose="020F0502020204030204" pitchFamily="34" charset="0"/>
              </a:rPr>
            </a:br>
            <a:br>
              <a:rPr lang="en-US" dirty="0">
                <a:solidFill>
                  <a:schemeClr val="bg1"/>
                </a:solidFill>
                <a:latin typeface="Calibri" panose="020F0502020204030204" pitchFamily="34" charset="0"/>
                <a:cs typeface="Calibri" panose="020F0502020204030204" pitchFamily="34" charset="0"/>
              </a:rPr>
            </a:br>
            <a:endParaRPr lang="en-US" dirty="0">
              <a:solidFill>
                <a:schemeClr val="bg1"/>
              </a:solidFill>
              <a:latin typeface="Calibri" panose="020F0502020204030204" pitchFamily="34" charset="0"/>
              <a:cs typeface="Calibri" panose="020F0502020204030204" pitchFamily="34" charset="0"/>
            </a:endParaRPr>
          </a:p>
          <a:p>
            <a:pPr lvl="0">
              <a:buClr>
                <a:srgbClr val="E36729"/>
              </a:buClr>
              <a:buSzPct val="100000"/>
              <a:buFont typeface="System Font Regular"/>
              <a:buChar char="■"/>
            </a:pPr>
            <a:endParaRPr lang="en-US"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FBAE870-6270-69B0-334E-8661A0CB1FBC}"/>
              </a:ext>
            </a:extLst>
          </p:cNvPr>
          <p:cNvPicPr>
            <a:picLocks noChangeAspect="1"/>
          </p:cNvPicPr>
          <p:nvPr/>
        </p:nvPicPr>
        <p:blipFill>
          <a:blip r:embed="rId3"/>
          <a:stretch>
            <a:fillRect/>
          </a:stretch>
        </p:blipFill>
        <p:spPr>
          <a:xfrm>
            <a:off x="224693" y="3134060"/>
            <a:ext cx="5871307" cy="208584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a:extLst>
              <a:ext uri="{FF2B5EF4-FFF2-40B4-BE49-F238E27FC236}">
                <a16:creationId xmlns:a16="http://schemas.microsoft.com/office/drawing/2014/main" id="{9BD2E714-69B5-FB6B-CE15-7A90DB6C6400}"/>
              </a:ext>
            </a:extLst>
          </p:cNvPr>
          <p:cNvPicPr>
            <a:picLocks noChangeAspect="1"/>
          </p:cNvPicPr>
          <p:nvPr/>
        </p:nvPicPr>
        <p:blipFill>
          <a:blip r:embed="rId4"/>
          <a:stretch>
            <a:fillRect/>
          </a:stretch>
        </p:blipFill>
        <p:spPr>
          <a:xfrm>
            <a:off x="6296174" y="4573573"/>
            <a:ext cx="5895826" cy="21007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18256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a:t>Direct vs Indirect Costs</a:t>
            </a:r>
          </a:p>
        </p:txBody>
      </p:sp>
      <p:sp>
        <p:nvSpPr>
          <p:cNvPr id="3" name="Content Placeholder 2"/>
          <p:cNvSpPr>
            <a:spLocks noGrp="1"/>
          </p:cNvSpPr>
          <p:nvPr>
            <p:ph idx="1"/>
          </p:nvPr>
        </p:nvSpPr>
        <p:spPr>
          <a:xfrm>
            <a:off x="680321" y="1834166"/>
            <a:ext cx="11243824" cy="4322545"/>
          </a:xfrm>
        </p:spPr>
        <p:txBody>
          <a:bodyPr/>
          <a:lstStyle/>
          <a:p>
            <a:pPr marL="0" lvl="0" indent="0">
              <a:buClr>
                <a:srgbClr val="E36729"/>
              </a:buClr>
              <a:buSzPct val="100000"/>
              <a:buNone/>
            </a:pPr>
            <a:endParaRPr lang="en-US" dirty="0">
              <a:solidFill>
                <a:schemeClr val="bg1"/>
              </a:solidFill>
              <a:latin typeface="Calibri" panose="020F0502020204030204" pitchFamily="34" charset="0"/>
              <a:cs typeface="Calibri" panose="020F0502020204030204" pitchFamily="34" charset="0"/>
            </a:endParaRPr>
          </a:p>
          <a:p>
            <a:pPr>
              <a:buClr>
                <a:srgbClr val="E36729"/>
              </a:buClr>
              <a:buSzPct val="100000"/>
              <a:buFont typeface="System Font Regular"/>
              <a:buChar char="■"/>
            </a:pPr>
            <a:r>
              <a:rPr lang="en-US" b="1" dirty="0">
                <a:latin typeface="Calibri" panose="020F0502020204030204" pitchFamily="34" charset="0"/>
                <a:cs typeface="Calibri" panose="020F0502020204030204" pitchFamily="34" charset="0"/>
              </a:rPr>
              <a:t>Indirect Costs: </a:t>
            </a:r>
            <a:r>
              <a:rPr lang="en-US" dirty="0">
                <a:solidFill>
                  <a:schemeClr val="bg1"/>
                </a:solidFill>
                <a:latin typeface="Calibri" panose="020F0502020204030204" pitchFamily="34" charset="0"/>
                <a:cs typeface="Calibri" panose="020F0502020204030204" pitchFamily="34" charset="0"/>
              </a:rPr>
              <a:t>are those costs you may incur while attending William Paterson University but not paid directly to the university (not billed to you).  These include transportation to and from the university, miscellaneous expenses and room and board if you commute to campus or have your own independent off-campus housing .</a:t>
            </a:r>
            <a:endParaRPr lang="en-US" dirty="0">
              <a:solidFill>
                <a:schemeClr val="bg1"/>
              </a:solidFill>
            </a:endParaRPr>
          </a:p>
        </p:txBody>
      </p:sp>
      <p:pic>
        <p:nvPicPr>
          <p:cNvPr id="6" name="Picture 5">
            <a:extLst>
              <a:ext uri="{FF2B5EF4-FFF2-40B4-BE49-F238E27FC236}">
                <a16:creationId xmlns:a16="http://schemas.microsoft.com/office/drawing/2014/main" id="{9E487E8A-7BBB-1061-EFFC-4AF7812BE48B}"/>
              </a:ext>
            </a:extLst>
          </p:cNvPr>
          <p:cNvPicPr>
            <a:picLocks noChangeAspect="1"/>
          </p:cNvPicPr>
          <p:nvPr/>
        </p:nvPicPr>
        <p:blipFill>
          <a:blip r:embed="rId3"/>
          <a:stretch>
            <a:fillRect/>
          </a:stretch>
        </p:blipFill>
        <p:spPr>
          <a:xfrm>
            <a:off x="6171473" y="4335149"/>
            <a:ext cx="6013696" cy="23242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a:extLst>
              <a:ext uri="{FF2B5EF4-FFF2-40B4-BE49-F238E27FC236}">
                <a16:creationId xmlns:a16="http://schemas.microsoft.com/office/drawing/2014/main" id="{4936A0FA-D2CE-CC6E-C06C-EC614028C516}"/>
              </a:ext>
            </a:extLst>
          </p:cNvPr>
          <p:cNvPicPr>
            <a:picLocks noChangeAspect="1"/>
          </p:cNvPicPr>
          <p:nvPr/>
        </p:nvPicPr>
        <p:blipFill>
          <a:blip r:embed="rId4"/>
          <a:stretch>
            <a:fillRect/>
          </a:stretch>
        </p:blipFill>
        <p:spPr>
          <a:xfrm>
            <a:off x="2150" y="3769476"/>
            <a:ext cx="6093850" cy="175934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1942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362200" y="215595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solidFill>
                <a:srgbClr val="FFFFFF"/>
              </a:solidFill>
              <a:latin typeface="Calibri" pitchFamily="34" charset="0"/>
            </a:endParaRPr>
          </a:p>
        </p:txBody>
      </p:sp>
      <p:sp>
        <p:nvSpPr>
          <p:cNvPr id="4" name="Title 3"/>
          <p:cNvSpPr>
            <a:spLocks noGrp="1"/>
          </p:cNvSpPr>
          <p:nvPr>
            <p:ph type="title"/>
          </p:nvPr>
        </p:nvSpPr>
        <p:spPr/>
        <p:txBody>
          <a:bodyPr>
            <a:normAutofit/>
          </a:bodyPr>
          <a:lstStyle/>
          <a:p>
            <a:pPr algn="ctr"/>
            <a:r>
              <a:rPr lang="en-US" altLang="en-US" sz="4500" b="1" dirty="0">
                <a:effectLst>
                  <a:outerShdw blurRad="38100" dist="38100" dir="2700000" algn="tl">
                    <a:srgbClr val="000000">
                      <a:alpha val="43137"/>
                    </a:srgbClr>
                  </a:outerShdw>
                </a:effectLst>
              </a:rPr>
              <a:t>TYPES OF AID</a:t>
            </a:r>
          </a:p>
        </p:txBody>
      </p:sp>
      <p:sp>
        <p:nvSpPr>
          <p:cNvPr id="10" name="Rectangle 9"/>
          <p:cNvSpPr/>
          <p:nvPr/>
        </p:nvSpPr>
        <p:spPr>
          <a:xfrm>
            <a:off x="10515601" y="0"/>
            <a:ext cx="152399" cy="6858000"/>
          </a:xfrm>
          <a:prstGeom prst="rect">
            <a:avLst/>
          </a:prstGeom>
          <a:solidFill>
            <a:srgbClr val="FC6918"/>
          </a:solidFill>
          <a:ln>
            <a:solidFill>
              <a:srgbClr val="FC6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15287" y="1938992"/>
            <a:ext cx="8001000" cy="2123658"/>
          </a:xfrm>
          <a:prstGeom prst="rect">
            <a:avLst/>
          </a:prstGeom>
          <a:noFill/>
        </p:spPr>
        <p:txBody>
          <a:bodyPr wrap="square" rtlCol="0">
            <a:spAutoFit/>
          </a:bodyPr>
          <a:lstStyle/>
          <a:p>
            <a:r>
              <a:rPr lang="en-US" b="1" dirty="0"/>
              <a:t>GRANTS: </a:t>
            </a:r>
            <a:endParaRPr lang="en-US" dirty="0"/>
          </a:p>
          <a:p>
            <a:pPr marL="285750" indent="-285750">
              <a:buFont typeface="Arial" panose="020B0604020202020204" pitchFamily="34" charset="0"/>
              <a:buChar char="•"/>
            </a:pPr>
            <a:r>
              <a:rPr lang="en-US" sz="1600" dirty="0">
                <a:solidFill>
                  <a:schemeClr val="bg1"/>
                </a:solidFill>
              </a:rPr>
              <a:t>Federal PELL Grant: eligibility determined by FAFSA.</a:t>
            </a:r>
          </a:p>
          <a:p>
            <a:pPr marL="285750" indent="-285750">
              <a:buFont typeface="Arial" panose="020B0604020202020204" pitchFamily="34" charset="0"/>
              <a:buChar char="•"/>
            </a:pPr>
            <a:r>
              <a:rPr lang="en-US" sz="1600" dirty="0">
                <a:solidFill>
                  <a:schemeClr val="bg1"/>
                </a:solidFill>
              </a:rPr>
              <a:t>Federal Supplemental Educational Opportunity Grant (FSEOG): for undergraduate students with exceptional financial need .</a:t>
            </a:r>
          </a:p>
          <a:p>
            <a:pPr marL="285750" indent="-285750">
              <a:buFont typeface="Arial" panose="020B0604020202020204" pitchFamily="34" charset="0"/>
              <a:buChar char="•"/>
            </a:pPr>
            <a:r>
              <a:rPr lang="en-US" sz="1600" dirty="0">
                <a:solidFill>
                  <a:schemeClr val="bg1"/>
                </a:solidFill>
              </a:rPr>
              <a:t>Federal Teacher Education Assistance for College  &amp; Higher Education (TEACH) Grant: for students enrolled in certain teaching education programs</a:t>
            </a:r>
            <a:br>
              <a:rPr lang="en-US" sz="1600" dirty="0">
                <a:solidFill>
                  <a:schemeClr val="bg1"/>
                </a:solidFill>
              </a:rPr>
            </a:br>
            <a:r>
              <a:rPr lang="en-US" sz="1600" dirty="0">
                <a:solidFill>
                  <a:schemeClr val="bg1"/>
                </a:solidFill>
              </a:rPr>
              <a:t>NJ Tuition Aid Grant: eligibility determined by the FAFSA &amp; NJ. </a:t>
            </a:r>
          </a:p>
          <a:p>
            <a:endParaRPr lang="en-US" dirty="0">
              <a:solidFill>
                <a:schemeClr val="bg1"/>
              </a:solidFill>
            </a:endParaRPr>
          </a:p>
        </p:txBody>
      </p:sp>
      <p:sp>
        <p:nvSpPr>
          <p:cNvPr id="8" name="TextBox 7"/>
          <p:cNvSpPr txBox="1"/>
          <p:nvPr/>
        </p:nvSpPr>
        <p:spPr>
          <a:xfrm>
            <a:off x="360832" y="3857179"/>
            <a:ext cx="7809342" cy="3000821"/>
          </a:xfrm>
          <a:prstGeom prst="rect">
            <a:avLst/>
          </a:prstGeom>
          <a:noFill/>
        </p:spPr>
        <p:txBody>
          <a:bodyPr wrap="square" rtlCol="0">
            <a:spAutoFit/>
          </a:bodyPr>
          <a:lstStyle/>
          <a:p>
            <a:r>
              <a:rPr lang="en-US" b="1" dirty="0"/>
              <a:t>Institutional &amp; External Scholarships: </a:t>
            </a:r>
          </a:p>
          <a:p>
            <a:endParaRPr lang="en-US" dirty="0">
              <a:solidFill>
                <a:schemeClr val="bg1"/>
              </a:solidFill>
            </a:endParaRPr>
          </a:p>
          <a:p>
            <a:pPr marL="285750" indent="-285750">
              <a:buFont typeface="Arial" panose="020B0604020202020204" pitchFamily="34" charset="0"/>
              <a:buChar char="•"/>
            </a:pPr>
            <a:r>
              <a:rPr lang="en-US" sz="1500" dirty="0">
                <a:solidFill>
                  <a:schemeClr val="bg1"/>
                </a:solidFill>
              </a:rPr>
              <a:t>Institutional Scholarships: Merit based scholarships awarded by admissions and/or other departments on campus (Honors college, Music Department, etc.).</a:t>
            </a:r>
            <a:br>
              <a:rPr lang="en-US" sz="1500" dirty="0">
                <a:solidFill>
                  <a:schemeClr val="bg1"/>
                </a:solidFill>
              </a:rPr>
            </a:br>
            <a:r>
              <a:rPr lang="en-US" sz="1500" dirty="0">
                <a:solidFill>
                  <a:schemeClr val="bg1"/>
                </a:solidFill>
                <a:hlinkClick r:id="rId3"/>
              </a:rPr>
              <a:t>https://www.wpunj.edu/admissions/undergraduate/scholarships/scholarshipsinstitutional.html</a:t>
            </a:r>
            <a:r>
              <a:rPr lang="en-US" sz="1500" dirty="0">
                <a:solidFill>
                  <a:schemeClr val="bg1"/>
                </a:solidFill>
              </a:rPr>
              <a:t> </a:t>
            </a:r>
            <a:br>
              <a:rPr lang="en-US" sz="1500" dirty="0">
                <a:solidFill>
                  <a:schemeClr val="bg1"/>
                </a:solidFill>
              </a:rPr>
            </a:br>
            <a:endParaRPr lang="en-US" sz="1500" dirty="0">
              <a:solidFill>
                <a:schemeClr val="bg1"/>
              </a:solidFill>
            </a:endParaRPr>
          </a:p>
          <a:p>
            <a:pPr marL="285750" indent="-285750">
              <a:buFont typeface="Arial" panose="020B0604020202020204" pitchFamily="34" charset="0"/>
              <a:buChar char="•"/>
            </a:pPr>
            <a:r>
              <a:rPr lang="en-US" sz="1500" dirty="0">
                <a:solidFill>
                  <a:schemeClr val="bg1"/>
                </a:solidFill>
              </a:rPr>
              <a:t>External/Private Scholarships: made available by external organizations and may be individually resourced by the parent or student. More information on additional scholarship opportunities is available at: </a:t>
            </a:r>
            <a:br>
              <a:rPr lang="en-US" sz="1500" dirty="0">
                <a:solidFill>
                  <a:schemeClr val="bg1"/>
                </a:solidFill>
              </a:rPr>
            </a:br>
            <a:r>
              <a:rPr lang="en-US" sz="1500" dirty="0">
                <a:solidFill>
                  <a:schemeClr val="bg1"/>
                </a:solidFill>
                <a:hlinkClick r:id="rId4"/>
              </a:rPr>
              <a:t>https://wpunj.edu/financial-aid/additional-scholarships/</a:t>
            </a:r>
            <a:r>
              <a:rPr lang="en-US" sz="1500"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7116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362200" y="215595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solidFill>
                <a:srgbClr val="FFFFFF"/>
              </a:solidFill>
              <a:latin typeface="Calibri" pitchFamily="34" charset="0"/>
            </a:endParaRPr>
          </a:p>
        </p:txBody>
      </p:sp>
      <p:sp>
        <p:nvSpPr>
          <p:cNvPr id="2" name="Title 1">
            <a:extLst>
              <a:ext uri="{FF2B5EF4-FFF2-40B4-BE49-F238E27FC236}">
                <a16:creationId xmlns:a16="http://schemas.microsoft.com/office/drawing/2014/main" id="{7744C681-AE98-4E1B-8461-A89733B70B85}"/>
              </a:ext>
            </a:extLst>
          </p:cNvPr>
          <p:cNvSpPr>
            <a:spLocks noGrp="1"/>
          </p:cNvSpPr>
          <p:nvPr>
            <p:ph type="title"/>
          </p:nvPr>
        </p:nvSpPr>
        <p:spPr/>
        <p:txBody>
          <a:bodyPr>
            <a:normAutofit/>
          </a:bodyPr>
          <a:lstStyle/>
          <a:p>
            <a:pPr algn="ctr"/>
            <a:r>
              <a:rPr lang="en-US" sz="4500" dirty="0"/>
              <a:t>LOANS</a:t>
            </a:r>
          </a:p>
        </p:txBody>
      </p:sp>
      <p:sp>
        <p:nvSpPr>
          <p:cNvPr id="10" name="Rectangle 9"/>
          <p:cNvSpPr/>
          <p:nvPr/>
        </p:nvSpPr>
        <p:spPr>
          <a:xfrm>
            <a:off x="10515601" y="0"/>
            <a:ext cx="152399" cy="6858000"/>
          </a:xfrm>
          <a:prstGeom prst="rect">
            <a:avLst/>
          </a:prstGeom>
          <a:solidFill>
            <a:srgbClr val="FC6918"/>
          </a:solidFill>
          <a:ln>
            <a:solidFill>
              <a:srgbClr val="FC6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371543" y="2010693"/>
            <a:ext cx="9610657" cy="4924425"/>
          </a:xfrm>
          <a:prstGeom prst="rect">
            <a:avLst/>
          </a:prstGeom>
          <a:noFill/>
        </p:spPr>
        <p:txBody>
          <a:bodyPr wrap="square" rtlCol="0">
            <a:spAutoFit/>
          </a:bodyPr>
          <a:lstStyle/>
          <a:p>
            <a:endParaRPr lang="en-US" sz="2200" dirty="0">
              <a:solidFill>
                <a:schemeClr val="bg1"/>
              </a:solidFill>
            </a:endParaRPr>
          </a:p>
          <a:p>
            <a:pPr marL="285750" indent="-285750">
              <a:buFont typeface="Arial" panose="020B0604020202020204" pitchFamily="34" charset="0"/>
              <a:buChar char="•"/>
            </a:pPr>
            <a:r>
              <a:rPr lang="en-US" i="1" dirty="0">
                <a:solidFill>
                  <a:schemeClr val="bg1"/>
                </a:solidFill>
              </a:rPr>
              <a:t>Federal Subsidized &amp; Unsubsidized Loans</a:t>
            </a:r>
            <a:r>
              <a:rPr lang="en-US" dirty="0">
                <a:solidFill>
                  <a:schemeClr val="bg1"/>
                </a:solidFill>
              </a:rPr>
              <a:t>: eligibility determined by FAFSA &amp; Institution.</a:t>
            </a:r>
            <a:br>
              <a:rPr lang="en-US" dirty="0">
                <a:solidFill>
                  <a:schemeClr val="bg1"/>
                </a:solidFill>
              </a:rPr>
            </a:br>
            <a:endParaRPr lang="en-US" dirty="0">
              <a:solidFill>
                <a:schemeClr val="bg1"/>
              </a:solidFill>
            </a:endParaRPr>
          </a:p>
          <a:p>
            <a:pPr marL="285750" indent="-285750">
              <a:buFont typeface="Arial" panose="020B0604020202020204" pitchFamily="34" charset="0"/>
              <a:buChar char="•"/>
            </a:pPr>
            <a:r>
              <a:rPr lang="en-US" i="1" dirty="0">
                <a:solidFill>
                  <a:schemeClr val="bg1"/>
                </a:solidFill>
              </a:rPr>
              <a:t>Federal PLUS Loans</a:t>
            </a:r>
            <a:r>
              <a:rPr lang="en-US" dirty="0">
                <a:solidFill>
                  <a:schemeClr val="bg1"/>
                </a:solidFill>
              </a:rPr>
              <a:t>: a credit based  loan available to the parent(s) of  dependent undergraduate students.</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a:p>
            <a:pPr marL="285750" indent="-285750">
              <a:buFont typeface="Arial" panose="020B0604020202020204" pitchFamily="34" charset="0"/>
              <a:buChar char="•"/>
            </a:pPr>
            <a:r>
              <a:rPr lang="en-US" sz="2000" i="1" dirty="0">
                <a:solidFill>
                  <a:schemeClr val="bg1"/>
                </a:solidFill>
              </a:rPr>
              <a:t>Private Education Loans</a:t>
            </a:r>
            <a:r>
              <a:rPr lang="en-US" sz="2000" dirty="0">
                <a:solidFill>
                  <a:schemeClr val="bg1"/>
                </a:solidFill>
              </a:rPr>
              <a:t>: credits based loans offered from non-federal sources such as banks, credits unions, private education loan servicers, etc.</a:t>
            </a:r>
          </a:p>
          <a:p>
            <a:endParaRPr lang="en-US" dirty="0">
              <a:solidFill>
                <a:schemeClr val="bg1"/>
              </a:solidFill>
            </a:endParaRPr>
          </a:p>
        </p:txBody>
      </p:sp>
      <p:pic>
        <p:nvPicPr>
          <p:cNvPr id="3" name="Picture 2"/>
          <p:cNvPicPr>
            <a:picLocks noChangeAspect="1"/>
          </p:cNvPicPr>
          <p:nvPr/>
        </p:nvPicPr>
        <p:blipFill rotWithShape="1">
          <a:blip r:embed="rId3"/>
          <a:srcRect t="22688"/>
          <a:stretch/>
        </p:blipFill>
        <p:spPr>
          <a:xfrm>
            <a:off x="861045" y="3739056"/>
            <a:ext cx="6558455" cy="1955850"/>
          </a:xfrm>
          <a:prstGeom prst="rect">
            <a:avLst/>
          </a:prstGeom>
        </p:spPr>
      </p:pic>
    </p:spTree>
    <p:extLst>
      <p:ext uri="{BB962C8B-B14F-4D97-AF65-F5344CB8AC3E}">
        <p14:creationId xmlns:p14="http://schemas.microsoft.com/office/powerpoint/2010/main" val="321136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16" y="786427"/>
            <a:ext cx="7125113" cy="924475"/>
          </a:xfrm>
        </p:spPr>
        <p:txBody>
          <a:bodyPr/>
          <a:lstStyle/>
          <a:p>
            <a:pPr algn="ctr"/>
            <a:r>
              <a:rPr lang="en-US" sz="4000" b="1" dirty="0">
                <a:effectLst>
                  <a:outerShdw blurRad="38100" dist="38100" dir="2700000" algn="tl">
                    <a:srgbClr val="000000">
                      <a:alpha val="43137"/>
                    </a:srgbClr>
                  </a:outerShdw>
                </a:effectLst>
              </a:rPr>
              <a:t>Federal Work Study</a:t>
            </a:r>
          </a:p>
        </p:txBody>
      </p:sp>
      <p:graphicFrame>
        <p:nvGraphicFramePr>
          <p:cNvPr id="6" name="Content Placeholder 2">
            <a:extLst>
              <a:ext uri="{FF2B5EF4-FFF2-40B4-BE49-F238E27FC236}">
                <a16:creationId xmlns:a16="http://schemas.microsoft.com/office/drawing/2014/main" id="{614702ED-EBAE-1684-A6AB-E6B6DBA3EE4C}"/>
              </a:ext>
            </a:extLst>
          </p:cNvPr>
          <p:cNvGraphicFramePr>
            <a:graphicFrameLocks noGrp="1"/>
          </p:cNvGraphicFramePr>
          <p:nvPr>
            <p:ph idx="1"/>
            <p:extLst>
              <p:ext uri="{D42A27DB-BD31-4B8C-83A1-F6EECF244321}">
                <p14:modId xmlns:p14="http://schemas.microsoft.com/office/powerpoint/2010/main" val="2359826266"/>
              </p:ext>
            </p:extLst>
          </p:nvPr>
        </p:nvGraphicFramePr>
        <p:xfrm>
          <a:off x="725054" y="2179781"/>
          <a:ext cx="8912931" cy="514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0515601" y="0"/>
            <a:ext cx="152399" cy="6858000"/>
          </a:xfrm>
          <a:prstGeom prst="rect">
            <a:avLst/>
          </a:prstGeom>
          <a:solidFill>
            <a:srgbClr val="FC6918"/>
          </a:solidFill>
          <a:ln>
            <a:solidFill>
              <a:srgbClr val="FC6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a:extLst>
              <a:ext uri="{FF2B5EF4-FFF2-40B4-BE49-F238E27FC236}">
                <a16:creationId xmlns:a16="http://schemas.microsoft.com/office/drawing/2014/main" id="{9840287A-56CD-F28C-93E0-2F3034D7B31E}"/>
              </a:ext>
            </a:extLst>
          </p:cNvPr>
          <p:cNvPicPr>
            <a:picLocks noChangeAspect="1"/>
          </p:cNvPicPr>
          <p:nvPr/>
        </p:nvPicPr>
        <p:blipFill>
          <a:blip r:embed="rId7"/>
          <a:stretch>
            <a:fillRect/>
          </a:stretch>
        </p:blipFill>
        <p:spPr>
          <a:xfrm>
            <a:off x="6983557" y="341456"/>
            <a:ext cx="4819650" cy="183832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86726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7147" y="139263"/>
            <a:ext cx="8117853" cy="924475"/>
          </a:xfrm>
        </p:spPr>
        <p:txBody>
          <a:bodyPr>
            <a:normAutofit/>
          </a:bodyPr>
          <a:lstStyle/>
          <a:p>
            <a:pPr algn="ctr"/>
            <a:r>
              <a:rPr lang="en-US" sz="4500" b="1" dirty="0">
                <a:effectLst>
                  <a:outerShdw blurRad="38100" dist="38100" dir="2700000" algn="tl">
                    <a:srgbClr val="000000">
                      <a:alpha val="43137"/>
                    </a:srgbClr>
                  </a:outerShdw>
                </a:effectLst>
              </a:rPr>
              <a:t>Tuition-Free Opportunities</a:t>
            </a:r>
          </a:p>
        </p:txBody>
      </p:sp>
      <p:sp>
        <p:nvSpPr>
          <p:cNvPr id="6" name="Content Placeholder 5"/>
          <p:cNvSpPr>
            <a:spLocks noGrp="1"/>
          </p:cNvSpPr>
          <p:nvPr>
            <p:ph sz="half" idx="1"/>
          </p:nvPr>
        </p:nvSpPr>
        <p:spPr>
          <a:xfrm>
            <a:off x="1003736" y="2216150"/>
            <a:ext cx="9359465" cy="4641850"/>
          </a:xfrm>
        </p:spPr>
        <p:txBody>
          <a:bodyPr>
            <a:noAutofit/>
          </a:bodyPr>
          <a:lstStyle/>
          <a:p>
            <a:r>
              <a:rPr lang="en-US" sz="1800" dirty="0"/>
              <a:t>William Paterson University offers pathways to help qualifying New Jersey students with significant financial need to earn their bachelor’s degree at little to no cost—through the University’s own Pledge 4 Success program (for 1</a:t>
            </a:r>
            <a:r>
              <a:rPr lang="en-US" sz="1800" baseline="30000" dirty="0"/>
              <a:t>st</a:t>
            </a:r>
            <a:r>
              <a:rPr lang="en-US" sz="1800" dirty="0"/>
              <a:t> and 2</a:t>
            </a:r>
            <a:r>
              <a:rPr lang="en-US" sz="1800" baseline="30000" dirty="0"/>
              <a:t>nd</a:t>
            </a:r>
            <a:r>
              <a:rPr lang="en-US" sz="1800" dirty="0"/>
              <a:t> year students) </a:t>
            </a:r>
          </a:p>
          <a:p>
            <a:r>
              <a:rPr lang="en-US" sz="1800" b="1" dirty="0"/>
              <a:t>Pledge 4 Success:</a:t>
            </a:r>
            <a:r>
              <a:rPr lang="en-US" sz="1800" dirty="0"/>
              <a:t> William Paterson’s Pledge 4 Success* program provides eligible first-year and sophomore students with the opportunity to earn a degree without having to worry about the cost of tuition and mandatory fees. For a student with a family adjusted gross income of $65,000 or less, the program covers the full cost of tuition and mandatory fees that are not already covered by other grants and/or scholarships</a:t>
            </a:r>
          </a:p>
          <a:p>
            <a:r>
              <a:rPr lang="en-US" sz="1800" dirty="0"/>
              <a:t>New Jersey students with family adjusted gross income between $65,001 to $80,000 can receive assistance so that their net cost for tuition and mandatory fees is no more than $7,500 annually.</a:t>
            </a:r>
          </a:p>
          <a:p>
            <a:r>
              <a:rPr lang="en-US" sz="1800" dirty="0"/>
              <a:t>Students will automatically be considered for both programs when they’ve completed the Free Application for Federal Student Aid (FAFSA) before the April 15</a:t>
            </a:r>
            <a:r>
              <a:rPr lang="en-US" sz="1800" baseline="30000" dirty="0"/>
              <a:t>th</a:t>
            </a:r>
            <a:r>
              <a:rPr lang="en-US" sz="1800" dirty="0"/>
              <a:t> filing deadline (September 15</a:t>
            </a:r>
            <a:r>
              <a:rPr lang="en-US" sz="1800" baseline="30000" dirty="0"/>
              <a:t>th</a:t>
            </a:r>
            <a:r>
              <a:rPr lang="en-US" sz="1800" dirty="0"/>
              <a:t> for first year students).</a:t>
            </a:r>
          </a:p>
          <a:p>
            <a:endParaRPr lang="en-US" sz="1800" dirty="0"/>
          </a:p>
        </p:txBody>
      </p:sp>
      <p:sp>
        <p:nvSpPr>
          <p:cNvPr id="10" name="Rectangle 9"/>
          <p:cNvSpPr/>
          <p:nvPr/>
        </p:nvSpPr>
        <p:spPr>
          <a:xfrm>
            <a:off x="10515601" y="0"/>
            <a:ext cx="152399" cy="6858000"/>
          </a:xfrm>
          <a:prstGeom prst="rect">
            <a:avLst/>
          </a:prstGeom>
          <a:solidFill>
            <a:srgbClr val="FC6918"/>
          </a:solidFill>
          <a:ln>
            <a:solidFill>
              <a:srgbClr val="FC6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4">
            <a:extLst>
              <a:ext uri="{FF2B5EF4-FFF2-40B4-BE49-F238E27FC236}">
                <a16:creationId xmlns:a16="http://schemas.microsoft.com/office/drawing/2014/main" id="{74105C4B-AE3A-D956-D1BF-A2684992D6A9}"/>
              </a:ext>
            </a:extLst>
          </p:cNvPr>
          <p:cNvSpPr txBox="1">
            <a:spLocks/>
          </p:cNvSpPr>
          <p:nvPr/>
        </p:nvSpPr>
        <p:spPr>
          <a:xfrm>
            <a:off x="1413640" y="1063738"/>
            <a:ext cx="8117853" cy="924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b="1" dirty="0">
                <a:effectLst>
                  <a:outerShdw blurRad="38100" dist="38100" dir="2700000" algn="tl">
                    <a:srgbClr val="000000">
                      <a:alpha val="43137"/>
                    </a:srgbClr>
                  </a:outerShdw>
                </a:effectLst>
              </a:rPr>
              <a:t>Pledge for Success</a:t>
            </a:r>
          </a:p>
        </p:txBody>
      </p:sp>
    </p:spTree>
    <p:extLst>
      <p:ext uri="{BB962C8B-B14F-4D97-AF65-F5344CB8AC3E}">
        <p14:creationId xmlns:p14="http://schemas.microsoft.com/office/powerpoint/2010/main" val="240064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2004" y="800806"/>
            <a:ext cx="7123080" cy="924475"/>
          </a:xfrm>
        </p:spPr>
        <p:txBody>
          <a:bodyPr>
            <a:normAutofit/>
          </a:bodyPr>
          <a:lstStyle/>
          <a:p>
            <a:r>
              <a:rPr lang="en-US" sz="4500" b="1" dirty="0">
                <a:effectLst>
                  <a:outerShdw blurRad="38100" dist="38100" dir="2700000" algn="tl">
                    <a:srgbClr val="000000">
                      <a:alpha val="43137"/>
                    </a:srgbClr>
                  </a:outerShdw>
                </a:effectLst>
              </a:rPr>
              <a:t>Garden State Guarantee</a:t>
            </a:r>
          </a:p>
        </p:txBody>
      </p:sp>
      <p:sp>
        <p:nvSpPr>
          <p:cNvPr id="6" name="Content Placeholder 5"/>
          <p:cNvSpPr>
            <a:spLocks noGrp="1"/>
          </p:cNvSpPr>
          <p:nvPr>
            <p:ph sz="half" idx="1"/>
          </p:nvPr>
        </p:nvSpPr>
        <p:spPr>
          <a:xfrm>
            <a:off x="779922" y="2248118"/>
            <a:ext cx="8153400" cy="4794250"/>
          </a:xfrm>
        </p:spPr>
        <p:txBody>
          <a:bodyPr>
            <a:noAutofit/>
          </a:bodyPr>
          <a:lstStyle/>
          <a:p>
            <a:r>
              <a:rPr lang="en-US" sz="1600" dirty="0"/>
              <a:t>The program will provide up to four semesters of free tuition for New Jersey students in their third and fourth years whose family’s adjusted gross income (AGI) is between $0 and $65,000 annually.</a:t>
            </a:r>
          </a:p>
          <a:p>
            <a:endParaRPr lang="en-US" sz="1600" dirty="0"/>
          </a:p>
          <a:p>
            <a:r>
              <a:rPr lang="en-US" sz="1600" dirty="0"/>
              <a:t>New Jersey students in their third and fourth years with family adjusted gross income between $65,001 to $80,000 can receive assistance so that their net cost for tuition and fees is no more than $7,500 annually.</a:t>
            </a:r>
            <a:br>
              <a:rPr lang="en-US" sz="1600" dirty="0"/>
            </a:br>
            <a:endParaRPr lang="en-US" sz="1600" dirty="0"/>
          </a:p>
          <a:p>
            <a:r>
              <a:rPr lang="en-US" sz="1600" dirty="0"/>
              <a:t>New Jersey students in their third and fourth years with family adjusted gross income between $80,001 to $100,000 can receive assistance so that their net cost for tuition and fees is no more than $10,000 annually.</a:t>
            </a:r>
          </a:p>
          <a:p>
            <a:endParaRPr lang="en-US" sz="1600" dirty="0"/>
          </a:p>
          <a:p>
            <a:r>
              <a:rPr lang="en-US" sz="1600" dirty="0"/>
              <a:t>Garden State Guarantee covers the cost of tuition and fees that are not already covered by other grants and/or scholarships awarded.</a:t>
            </a:r>
          </a:p>
          <a:p>
            <a:endParaRPr lang="en-US" sz="1800" dirty="0"/>
          </a:p>
        </p:txBody>
      </p:sp>
      <p:sp>
        <p:nvSpPr>
          <p:cNvPr id="10" name="Rectangle 9"/>
          <p:cNvSpPr/>
          <p:nvPr/>
        </p:nvSpPr>
        <p:spPr>
          <a:xfrm>
            <a:off x="10515601" y="0"/>
            <a:ext cx="152399" cy="6858000"/>
          </a:xfrm>
          <a:prstGeom prst="rect">
            <a:avLst/>
          </a:prstGeom>
          <a:solidFill>
            <a:srgbClr val="FC6918"/>
          </a:solidFill>
          <a:ln>
            <a:solidFill>
              <a:srgbClr val="FC6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a:extLst>
              <a:ext uri="{FF2B5EF4-FFF2-40B4-BE49-F238E27FC236}">
                <a16:creationId xmlns:a16="http://schemas.microsoft.com/office/drawing/2014/main" id="{E42CAF0D-A80A-B4BB-83FF-B140109F4A28}"/>
              </a:ext>
            </a:extLst>
          </p:cNvPr>
          <p:cNvPicPr>
            <a:picLocks noChangeAspect="1"/>
          </p:cNvPicPr>
          <p:nvPr/>
        </p:nvPicPr>
        <p:blipFill>
          <a:blip r:embed="rId2"/>
          <a:stretch>
            <a:fillRect/>
          </a:stretch>
        </p:blipFill>
        <p:spPr>
          <a:xfrm>
            <a:off x="7773410" y="205768"/>
            <a:ext cx="4200525" cy="1057275"/>
          </a:xfrm>
          <a:prstGeom prst="rect">
            <a:avLst/>
          </a:prstGeom>
        </p:spPr>
      </p:pic>
    </p:spTree>
    <p:extLst>
      <p:ext uri="{BB962C8B-B14F-4D97-AF65-F5344CB8AC3E}">
        <p14:creationId xmlns:p14="http://schemas.microsoft.com/office/powerpoint/2010/main" val="1190705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1129" y="748198"/>
            <a:ext cx="8639197" cy="924475"/>
          </a:xfrm>
        </p:spPr>
        <p:txBody>
          <a:bodyPr>
            <a:normAutofit/>
          </a:bodyPr>
          <a:lstStyle/>
          <a:p>
            <a:pPr algn="ctr"/>
            <a:r>
              <a:rPr lang="en-US" sz="4500" b="1" dirty="0">
                <a:effectLst>
                  <a:outerShdw blurRad="38100" dist="38100" dir="2700000" algn="tl">
                    <a:srgbClr val="000000">
                      <a:alpha val="43137"/>
                    </a:srgbClr>
                  </a:outerShdw>
                </a:effectLst>
              </a:rPr>
              <a:t>Special Circumstances</a:t>
            </a:r>
          </a:p>
        </p:txBody>
      </p:sp>
      <p:sp>
        <p:nvSpPr>
          <p:cNvPr id="6" name="Content Placeholder 5"/>
          <p:cNvSpPr>
            <a:spLocks noGrp="1"/>
          </p:cNvSpPr>
          <p:nvPr>
            <p:ph sz="half" idx="1"/>
          </p:nvPr>
        </p:nvSpPr>
        <p:spPr>
          <a:xfrm>
            <a:off x="933546" y="2137821"/>
            <a:ext cx="3542799" cy="4458630"/>
          </a:xfrm>
        </p:spPr>
        <p:txBody>
          <a:bodyPr>
            <a:noAutofit/>
          </a:bodyPr>
          <a:lstStyle/>
          <a:p>
            <a:r>
              <a:rPr lang="en-US" sz="1800" dirty="0"/>
              <a:t>If you have had changes in your family financial situation after you have filed your FAFSA, you may want to submit a </a:t>
            </a:r>
            <a:r>
              <a:rPr lang="en-US" sz="1800" b="1" dirty="0"/>
              <a:t>Special Conditions Request form</a:t>
            </a:r>
            <a:r>
              <a:rPr lang="en-US" sz="1800" dirty="0"/>
              <a:t>, located on the Financial Aid website, under the “Forms” tab.</a:t>
            </a:r>
          </a:p>
          <a:p>
            <a:r>
              <a:rPr lang="en-US" sz="1800" dirty="0"/>
              <a:t>Filing and submitting this form with all appropriate documentation </a:t>
            </a:r>
            <a:r>
              <a:rPr lang="en-US" sz="1800" b="1" dirty="0"/>
              <a:t>does not </a:t>
            </a:r>
            <a:r>
              <a:rPr lang="en-US" sz="1800" dirty="0"/>
              <a:t>guarantee additional financial aid eligibility.</a:t>
            </a:r>
          </a:p>
        </p:txBody>
      </p:sp>
      <p:sp>
        <p:nvSpPr>
          <p:cNvPr id="7" name="Content Placeholder 6"/>
          <p:cNvSpPr>
            <a:spLocks noGrp="1"/>
          </p:cNvSpPr>
          <p:nvPr>
            <p:ph sz="half" idx="2"/>
          </p:nvPr>
        </p:nvSpPr>
        <p:spPr>
          <a:xfrm>
            <a:off x="5791857" y="2480539"/>
            <a:ext cx="2968833" cy="2787389"/>
          </a:xfrm>
        </p:spPr>
        <p:txBody>
          <a:bodyPr>
            <a:noAutofit/>
          </a:bodyPr>
          <a:lstStyle/>
          <a:p>
            <a:r>
              <a:rPr lang="en-US" sz="1200" dirty="0"/>
              <a:t> Special Circumstance examples are:</a:t>
            </a:r>
          </a:p>
          <a:p>
            <a:pPr lvl="1"/>
            <a:r>
              <a:rPr lang="en-US" sz="1200" dirty="0"/>
              <a:t>Unemployment</a:t>
            </a:r>
          </a:p>
          <a:p>
            <a:pPr lvl="1"/>
            <a:r>
              <a:rPr lang="en-US" sz="1200" dirty="0"/>
              <a:t>Disability</a:t>
            </a:r>
          </a:p>
          <a:p>
            <a:pPr lvl="1"/>
            <a:r>
              <a:rPr lang="en-US" sz="1200" dirty="0"/>
              <a:t>Retirement</a:t>
            </a:r>
          </a:p>
          <a:p>
            <a:pPr lvl="1"/>
            <a:r>
              <a:rPr lang="en-US" sz="1200" dirty="0"/>
              <a:t>Death </a:t>
            </a:r>
          </a:p>
          <a:p>
            <a:pPr lvl="1"/>
            <a:r>
              <a:rPr lang="en-US" sz="1200" dirty="0"/>
              <a:t>Divorce or Separation</a:t>
            </a:r>
          </a:p>
          <a:p>
            <a:pPr lvl="1"/>
            <a:r>
              <a:rPr lang="en-US" sz="1200" dirty="0"/>
              <a:t>Loss of Untaxed Income</a:t>
            </a:r>
          </a:p>
          <a:p>
            <a:pPr lvl="1"/>
            <a:r>
              <a:rPr lang="en-US" sz="1200" dirty="0"/>
              <a:t>Loss if Unemployment Benefits</a:t>
            </a:r>
          </a:p>
          <a:p>
            <a:pPr lvl="1"/>
            <a:r>
              <a:rPr lang="en-US" sz="1200" dirty="0"/>
              <a:t>Loss of Full-Time Work</a:t>
            </a:r>
          </a:p>
          <a:p>
            <a:pPr lvl="1"/>
            <a:r>
              <a:rPr lang="en-US" sz="1200" dirty="0"/>
              <a:t>Unreimbursed Paid Medical Expenses</a:t>
            </a:r>
          </a:p>
        </p:txBody>
      </p:sp>
      <p:sp>
        <p:nvSpPr>
          <p:cNvPr id="10" name="Rectangle 9"/>
          <p:cNvSpPr/>
          <p:nvPr/>
        </p:nvSpPr>
        <p:spPr>
          <a:xfrm>
            <a:off x="10515601" y="0"/>
            <a:ext cx="152399" cy="6858000"/>
          </a:xfrm>
          <a:prstGeom prst="rect">
            <a:avLst/>
          </a:prstGeom>
          <a:solidFill>
            <a:srgbClr val="FC6918"/>
          </a:solidFill>
          <a:ln>
            <a:solidFill>
              <a:srgbClr val="FC6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1524001" y="6070600"/>
            <a:ext cx="9127295" cy="787400"/>
          </a:xfrm>
          <a:prstGeom prst="rect">
            <a:avLst/>
          </a:prstGeom>
          <a:solidFill>
            <a:srgbClr val="FC6918"/>
          </a:solidFill>
          <a:ln>
            <a:solidFill>
              <a:srgbClr val="FC69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dirty="0">
                <a:ln w="18415" cmpd="sng">
                  <a:solidFill>
                    <a:prstClr val="black"/>
                  </a:solidFill>
                  <a:prstDash val="solid"/>
                </a:ln>
                <a:solidFill>
                  <a:prstClr val="black"/>
                </a:solidFill>
                <a:effectLst>
                  <a:outerShdw blurRad="63500" dir="3600000" algn="tl" rotWithShape="0">
                    <a:srgbClr val="000000">
                      <a:alpha val="70000"/>
                    </a:srgbClr>
                  </a:outerShdw>
                </a:effectLst>
                <a:latin typeface="Palatino Linotype"/>
              </a:rPr>
              <a:t>						W</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a:rPr>
              <a:t>ill.</a:t>
            </a:r>
            <a:r>
              <a:rPr lang="en-US" sz="5400" dirty="0">
                <a:ln w="18415" cmpd="sng">
                  <a:solidFill>
                    <a:prstClr val="black"/>
                  </a:solidFill>
                  <a:prstDash val="solid"/>
                </a:ln>
                <a:solidFill>
                  <a:prstClr val="black"/>
                </a:solidFill>
                <a:effectLst>
                  <a:outerShdw blurRad="63500" dir="3600000" algn="tl" rotWithShape="0">
                    <a:srgbClr val="000000">
                      <a:alpha val="70000"/>
                    </a:srgbClr>
                  </a:outerShdw>
                </a:effectLst>
                <a:latin typeface="Palatino Linotype"/>
              </a:rPr>
              <a:t>P</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a:rPr>
              <a:t>ower</a:t>
            </a:r>
          </a:p>
        </p:txBody>
      </p:sp>
      <p:pic>
        <p:nvPicPr>
          <p:cNvPr id="1026" name="Picture 2" descr="FAFSA special circumstances explained">
            <a:extLst>
              <a:ext uri="{FF2B5EF4-FFF2-40B4-BE49-F238E27FC236}">
                <a16:creationId xmlns:a16="http://schemas.microsoft.com/office/drawing/2014/main" id="{A2C8F5E5-62E4-802E-1E4C-65E0B278B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624" y="2258866"/>
            <a:ext cx="6225955" cy="3560043"/>
          </a:xfrm>
          <a:prstGeom prst="rect">
            <a:avLst/>
          </a:prstGeom>
          <a:ln w="88900" cap="sq" cmpd="thickThin">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72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Satisfactory Academic Policy</a:t>
            </a:r>
          </a:p>
        </p:txBody>
      </p:sp>
      <p:sp>
        <p:nvSpPr>
          <p:cNvPr id="3" name="Content Placeholder 2"/>
          <p:cNvSpPr>
            <a:spLocks noGrp="1"/>
          </p:cNvSpPr>
          <p:nvPr>
            <p:ph idx="1"/>
          </p:nvPr>
        </p:nvSpPr>
        <p:spPr>
          <a:xfrm>
            <a:off x="680322" y="2113935"/>
            <a:ext cx="11322492" cy="4349927"/>
          </a:xfrm>
        </p:spPr>
        <p:txBody>
          <a:bodyPr>
            <a:normAutofit fontScale="85000" lnSpcReduction="20000"/>
          </a:bodyPr>
          <a:lstStyle/>
          <a:p>
            <a:pPr marL="0" indent="0">
              <a:buNone/>
            </a:pPr>
            <a:r>
              <a:rPr lang="en-US" dirty="0"/>
              <a:t>To be eligible for federal and state student aid funds a student must be</a:t>
            </a:r>
            <a:br>
              <a:rPr lang="en-US" dirty="0"/>
            </a:br>
            <a:br>
              <a:rPr lang="en-US" dirty="0"/>
            </a:br>
            <a:r>
              <a:rPr lang="en-US" dirty="0"/>
              <a:t> making satisfactory academic progress.</a:t>
            </a:r>
            <a:br>
              <a:rPr lang="en-US" dirty="0"/>
            </a:br>
            <a:endParaRPr lang="en-US" dirty="0"/>
          </a:p>
          <a:p>
            <a:pPr marL="0" indent="0">
              <a:buNone/>
            </a:pPr>
            <a:r>
              <a:rPr lang="en-US" dirty="0"/>
              <a:t>Three criteria used for evaluating SAP:</a:t>
            </a:r>
          </a:p>
          <a:p>
            <a:endParaRPr lang="en-US" dirty="0"/>
          </a:p>
          <a:p>
            <a:pPr marL="0" indent="0">
              <a:buNone/>
            </a:pPr>
            <a:r>
              <a:rPr lang="en-US" dirty="0"/>
              <a:t>1.Grade Point Average – GPA:</a:t>
            </a:r>
          </a:p>
          <a:p>
            <a:pPr marL="0" indent="0">
              <a:buNone/>
            </a:pPr>
            <a:r>
              <a:rPr lang="en-US" dirty="0"/>
              <a:t>	2.0 or better GPA required</a:t>
            </a:r>
          </a:p>
          <a:p>
            <a:endParaRPr lang="en-US" dirty="0"/>
          </a:p>
          <a:p>
            <a:pPr marL="0" indent="0">
              <a:buNone/>
            </a:pPr>
            <a:r>
              <a:rPr lang="en-US" dirty="0"/>
              <a:t>2.Completion Rate:</a:t>
            </a:r>
          </a:p>
          <a:p>
            <a:pPr marL="0" indent="0">
              <a:buNone/>
            </a:pPr>
            <a:r>
              <a:rPr lang="en-US" dirty="0"/>
              <a:t>           Must complete 67% of attempted credits</a:t>
            </a:r>
          </a:p>
          <a:p>
            <a:pPr marL="0" indent="0">
              <a:buNone/>
            </a:pPr>
            <a:endParaRPr lang="en-US" dirty="0"/>
          </a:p>
          <a:p>
            <a:pPr marL="0" indent="0">
              <a:buNone/>
            </a:pPr>
            <a:r>
              <a:rPr lang="en-US" dirty="0"/>
              <a:t>3.Maximum Credits Attempted – Maximum Time Frame</a:t>
            </a:r>
          </a:p>
          <a:p>
            <a:pPr marL="0" indent="0">
              <a:buNone/>
            </a:pPr>
            <a:r>
              <a:rPr lang="en-US" dirty="0"/>
              <a:t>	150% of degree credits required for degree =maximum of 180 credits</a:t>
            </a:r>
          </a:p>
          <a:p>
            <a:endParaRPr lang="en-US" dirty="0"/>
          </a:p>
        </p:txBody>
      </p:sp>
      <p:pic>
        <p:nvPicPr>
          <p:cNvPr id="5" name="Picture 4" descr="A graduation cap and diploma&#10;&#10;Description automatically generated">
            <a:extLst>
              <a:ext uri="{FF2B5EF4-FFF2-40B4-BE49-F238E27FC236}">
                <a16:creationId xmlns:a16="http://schemas.microsoft.com/office/drawing/2014/main" id="{F29D6029-5D37-FBFB-5F70-F078A6819195}"/>
              </a:ext>
            </a:extLst>
          </p:cNvPr>
          <p:cNvPicPr>
            <a:picLocks noChangeAspect="1"/>
          </p:cNvPicPr>
          <p:nvPr/>
        </p:nvPicPr>
        <p:blipFill>
          <a:blip r:embed="rId2"/>
          <a:stretch>
            <a:fillRect/>
          </a:stretch>
        </p:blipFill>
        <p:spPr>
          <a:xfrm>
            <a:off x="7635331" y="753228"/>
            <a:ext cx="4286250" cy="106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099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086" y="733471"/>
            <a:ext cx="8229600" cy="990600"/>
          </a:xfrm>
        </p:spPr>
        <p:txBody>
          <a:bodyPr>
            <a:normAutofit/>
          </a:bodyPr>
          <a:lstStyle/>
          <a:p>
            <a:pPr algn="ctr">
              <a:defRPr/>
            </a:pPr>
            <a:r>
              <a:rPr lang="en-US" sz="4500" b="1" dirty="0">
                <a:latin typeface="Calibri"/>
              </a:rPr>
              <a:t>Tips for Maintaining SAP</a:t>
            </a:r>
            <a:endParaRPr lang="en-US" sz="4500" dirty="0"/>
          </a:p>
        </p:txBody>
      </p:sp>
      <p:sp>
        <p:nvSpPr>
          <p:cNvPr id="3" name="Content Placeholder 2"/>
          <p:cNvSpPr>
            <a:spLocks noGrp="1"/>
          </p:cNvSpPr>
          <p:nvPr>
            <p:ph idx="1"/>
          </p:nvPr>
        </p:nvSpPr>
        <p:spPr>
          <a:xfrm>
            <a:off x="1219366" y="2090057"/>
            <a:ext cx="7800975" cy="4223658"/>
          </a:xfrm>
        </p:spPr>
        <p:txBody>
          <a:bodyPr>
            <a:normAutofit lnSpcReduction="10000"/>
          </a:bodyPr>
          <a:lstStyle/>
          <a:p>
            <a:pPr>
              <a:buClr>
                <a:srgbClr val="005A8B"/>
              </a:buClr>
              <a:buSzPct val="95000"/>
              <a:buFont typeface="Wingdings" panose="05000000000000000000" pitchFamily="2" charset="2"/>
              <a:buChar char="§"/>
              <a:defRPr/>
            </a:pPr>
            <a:r>
              <a:rPr lang="en-US" sz="2100" dirty="0"/>
              <a:t>See your Academic Advisor regularly</a:t>
            </a:r>
          </a:p>
          <a:p>
            <a:pPr>
              <a:buClr>
                <a:srgbClr val="005A8B"/>
              </a:buClr>
              <a:buSzPct val="95000"/>
              <a:buFont typeface="Wingdings" panose="05000000000000000000" pitchFamily="2" charset="2"/>
              <a:buChar char="§"/>
              <a:defRPr/>
            </a:pPr>
            <a:endParaRPr lang="en-US" sz="2100" dirty="0"/>
          </a:p>
          <a:p>
            <a:pPr>
              <a:buClr>
                <a:srgbClr val="005A8B"/>
              </a:buClr>
              <a:buSzPct val="95000"/>
              <a:buFont typeface="Wingdings" panose="05000000000000000000" pitchFamily="2" charset="2"/>
              <a:buChar char="§"/>
              <a:defRPr/>
            </a:pPr>
            <a:r>
              <a:rPr lang="en-US" sz="2100" dirty="0"/>
              <a:t>Review your WPConnect/</a:t>
            </a:r>
            <a:r>
              <a:rPr lang="en-US" sz="2100" dirty="0" err="1"/>
              <a:t>DegreeWorks</a:t>
            </a:r>
            <a:r>
              <a:rPr lang="en-US" sz="2100" dirty="0"/>
              <a:t> as frequently as you can to ensure you are on track and completing required course  curriculum.</a:t>
            </a:r>
          </a:p>
          <a:p>
            <a:pPr>
              <a:buClr>
                <a:srgbClr val="005A8B"/>
              </a:buClr>
              <a:buSzPct val="95000"/>
              <a:buFont typeface="Wingdings" panose="05000000000000000000" pitchFamily="2" charset="2"/>
              <a:buChar char="§"/>
              <a:defRPr/>
            </a:pPr>
            <a:endParaRPr lang="en-US" sz="2100" dirty="0"/>
          </a:p>
          <a:p>
            <a:pPr>
              <a:buClr>
                <a:srgbClr val="005A8B"/>
              </a:buClr>
              <a:buSzPct val="95000"/>
              <a:buFont typeface="Wingdings" panose="05000000000000000000" pitchFamily="2" charset="2"/>
              <a:buChar char="§"/>
              <a:defRPr/>
            </a:pPr>
            <a:r>
              <a:rPr lang="en-US" sz="2100" dirty="0"/>
              <a:t>Focus on your degree/graduation requirements by taking only courses that pertain to your degree while also completing your general electives</a:t>
            </a:r>
          </a:p>
          <a:p>
            <a:pPr>
              <a:buClr>
                <a:srgbClr val="005A8B"/>
              </a:buClr>
              <a:buSzPct val="95000"/>
              <a:buFont typeface="Wingdings" panose="05000000000000000000" pitchFamily="2" charset="2"/>
              <a:buChar char="§"/>
              <a:defRPr/>
            </a:pPr>
            <a:endParaRPr lang="en-US" sz="2100" dirty="0"/>
          </a:p>
          <a:p>
            <a:pPr>
              <a:buClr>
                <a:srgbClr val="005A8B"/>
              </a:buClr>
              <a:buSzPct val="95000"/>
              <a:buFont typeface="Wingdings" panose="05000000000000000000" pitchFamily="2" charset="2"/>
              <a:buChar char="§"/>
              <a:defRPr/>
            </a:pPr>
            <a:r>
              <a:rPr lang="en-US" sz="2100" dirty="0"/>
              <a:t>Educate yourself on SAP criteria by regularly visiting the Financial Aid Services web page on the WPU website and by meeting with your FA Advisor.</a:t>
            </a:r>
          </a:p>
          <a:p>
            <a:pPr>
              <a:defRPr/>
            </a:pPr>
            <a:endParaRPr lang="en-US" dirty="0"/>
          </a:p>
        </p:txBody>
      </p:sp>
    </p:spTree>
    <p:extLst>
      <p:ext uri="{BB962C8B-B14F-4D97-AF65-F5344CB8AC3E}">
        <p14:creationId xmlns:p14="http://schemas.microsoft.com/office/powerpoint/2010/main" val="176031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500" b="1" dirty="0"/>
              <a:t>FINANCIAL AID</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0610597"/>
              </p:ext>
            </p:extLst>
          </p:nvPr>
        </p:nvGraphicFramePr>
        <p:xfrm>
          <a:off x="386188" y="3013742"/>
          <a:ext cx="9907994" cy="3478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9E89887-6E2E-9711-EFFE-5E6CD108C8B2}"/>
              </a:ext>
            </a:extLst>
          </p:cNvPr>
          <p:cNvSpPr txBox="1"/>
          <p:nvPr/>
        </p:nvSpPr>
        <p:spPr>
          <a:xfrm>
            <a:off x="386188" y="2137558"/>
            <a:ext cx="11311007" cy="369332"/>
          </a:xfrm>
          <a:prstGeom prst="rect">
            <a:avLst/>
          </a:prstGeom>
          <a:noFill/>
        </p:spPr>
        <p:txBody>
          <a:bodyPr wrap="square" rtlCol="0">
            <a:spAutoFit/>
          </a:bodyPr>
          <a:lstStyle/>
          <a:p>
            <a:pPr algn="ctr"/>
            <a:r>
              <a:rPr lang="en-US" dirty="0"/>
              <a:t>In addition to implementing federal &amp; state regulations for institutions, we serve three primary functions:</a:t>
            </a:r>
          </a:p>
        </p:txBody>
      </p:sp>
      <p:sp>
        <p:nvSpPr>
          <p:cNvPr id="3" name="Oval 2">
            <a:extLst>
              <a:ext uri="{FF2B5EF4-FFF2-40B4-BE49-F238E27FC236}">
                <a16:creationId xmlns:a16="http://schemas.microsoft.com/office/drawing/2014/main" id="{D0C2D9F1-C7C4-62DB-C359-ADBFB6548AE9}"/>
              </a:ext>
            </a:extLst>
          </p:cNvPr>
          <p:cNvSpPr/>
          <p:nvPr/>
        </p:nvSpPr>
        <p:spPr>
          <a:xfrm>
            <a:off x="8010648" y="3232561"/>
            <a:ext cx="1158340" cy="1158340"/>
          </a:xfrm>
          <a:prstGeom prst="ellipse">
            <a:avLst/>
          </a:prstGeom>
          <a:blipFill>
            <a:blip r:embed="rId8">
              <a:extLst>
                <a:ext uri="{28A0092B-C50C-407E-A947-70E740481C1C}">
                  <a14:useLocalDpi xmlns:a14="http://schemas.microsoft.com/office/drawing/2010/main" val="0"/>
                </a:ext>
              </a:extLst>
            </a:blip>
            <a:srcRect/>
            <a:stretch>
              <a:fillRect/>
            </a:stretch>
          </a:blipFill>
        </p:spPr>
        <p:style>
          <a:lnRef idx="3">
            <a:schemeClr val="lt1">
              <a:hueOff val="0"/>
              <a:satOff val="0"/>
              <a:lumOff val="0"/>
              <a:alphaOff val="0"/>
            </a:schemeClr>
          </a:lnRef>
          <a:fillRef idx="1">
            <a:scrgbClr r="0" g="0" b="0"/>
          </a:fillRef>
          <a:effectRef idx="1">
            <a:schemeClr val="accent2">
              <a:tint val="50000"/>
              <a:hueOff val="2649429"/>
              <a:satOff val="-2681"/>
              <a:lumOff val="-1279"/>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29023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7087552" cy="1080938"/>
          </a:xfrm>
        </p:spPr>
        <p:txBody>
          <a:bodyPr>
            <a:normAutofit/>
          </a:bodyPr>
          <a:lstStyle/>
          <a:p>
            <a:pPr algn="ctr">
              <a:defRPr/>
            </a:pPr>
            <a:r>
              <a:rPr lang="en-US" sz="4500" b="1" dirty="0">
                <a:latin typeface="Calibri"/>
              </a:rPr>
              <a:t>SAP Appeal</a:t>
            </a:r>
            <a:endParaRPr lang="en-US" sz="4500" dirty="0"/>
          </a:p>
        </p:txBody>
      </p:sp>
      <p:sp>
        <p:nvSpPr>
          <p:cNvPr id="3" name="Content Placeholder 2"/>
          <p:cNvSpPr>
            <a:spLocks noGrp="1"/>
          </p:cNvSpPr>
          <p:nvPr>
            <p:ph idx="1"/>
          </p:nvPr>
        </p:nvSpPr>
        <p:spPr>
          <a:xfrm>
            <a:off x="680321" y="2336873"/>
            <a:ext cx="6423211" cy="3599316"/>
          </a:xfrm>
        </p:spPr>
        <p:txBody>
          <a:bodyPr>
            <a:normAutofit/>
          </a:bodyPr>
          <a:lstStyle/>
          <a:p>
            <a:r>
              <a:rPr lang="en-US" sz="1400" b="0" i="0" dirty="0">
                <a:effectLst/>
                <a:latin typeface="Open Sans" panose="020B0606030504020204" pitchFamily="34" charset="0"/>
              </a:rPr>
              <a:t>Evaluation of student academic performance occurs annually at the end of the spring semester.  Students identified as not making SAP will receive correspondence at their campus e-mail address in the month of June.</a:t>
            </a:r>
          </a:p>
          <a:p>
            <a:r>
              <a:rPr lang="en-US" sz="1400" b="0" i="0" dirty="0">
                <a:effectLst/>
                <a:latin typeface="Open Sans" panose="020B0606030504020204" pitchFamily="34" charset="0"/>
              </a:rPr>
              <a:t>Students not making SAP at the end of the spring semester are not eligible for summer financial aid.</a:t>
            </a:r>
          </a:p>
          <a:p>
            <a:r>
              <a:rPr lang="en-US" sz="1400" b="0" i="0" dirty="0">
                <a:effectLst/>
                <a:latin typeface="Open Sans" panose="020B0606030504020204" pitchFamily="34" charset="0"/>
              </a:rPr>
              <a:t>Students have the right to appeal the decision by submitting an online appeal. Generally, the SAP Appeals Committee will consider appeals that involve circumstances beyond the student’s control that have had an impact upon the student’s academic performance.</a:t>
            </a:r>
          </a:p>
          <a:p>
            <a:r>
              <a:rPr lang="en-US" sz="1400" b="0" i="0" dirty="0">
                <a:effectLst/>
                <a:latin typeface="Open Sans" panose="020B0606030504020204" pitchFamily="34" charset="0"/>
              </a:rPr>
              <a:t>A committee will review the appeal and a response will be provided within fifteen (15) business days. Students will be notified of the committee’s decision in writing (personal email announcement at their WPU Connect account). </a:t>
            </a:r>
            <a:r>
              <a:rPr lang="en-US" sz="1400" b="1" i="0" dirty="0">
                <a:effectLst/>
                <a:latin typeface="Open Sans" panose="020B0606030504020204" pitchFamily="34" charset="0"/>
              </a:rPr>
              <a:t>The decision of the SAP Appeals Committee is final.</a:t>
            </a:r>
            <a:endParaRPr lang="en-US" sz="1400" b="0" i="0" dirty="0">
              <a:effectLst/>
              <a:latin typeface="Open Sans" panose="020B0606030504020204" pitchFamily="34" charset="0"/>
            </a:endParaRPr>
          </a:p>
          <a:p>
            <a:pPr>
              <a:buClr>
                <a:srgbClr val="005A8B"/>
              </a:buClr>
              <a:buSzPct val="95000"/>
              <a:buFont typeface="Wingdings" panose="05000000000000000000" pitchFamily="2" charset="2"/>
              <a:buChar char="§"/>
              <a:defRPr/>
            </a:pPr>
            <a:endParaRPr lang="en-US" sz="1400" dirty="0"/>
          </a:p>
          <a:p>
            <a:pPr>
              <a:defRPr/>
            </a:pPr>
            <a:endParaRPr lang="en-US" sz="1400" dirty="0"/>
          </a:p>
        </p:txBody>
      </p:sp>
      <p:pic>
        <p:nvPicPr>
          <p:cNvPr id="7" name="Picture 6" descr="A screen shot of a document&#10;&#10;Description automatically generated">
            <a:extLst>
              <a:ext uri="{FF2B5EF4-FFF2-40B4-BE49-F238E27FC236}">
                <a16:creationId xmlns:a16="http://schemas.microsoft.com/office/drawing/2014/main" id="{6FE7D668-64D8-4EB6-8B41-7F63F3923060}"/>
              </a:ext>
            </a:extLst>
          </p:cNvPr>
          <p:cNvPicPr>
            <a:picLocks noChangeAspect="1"/>
          </p:cNvPicPr>
          <p:nvPr/>
        </p:nvPicPr>
        <p:blipFill rotWithShape="1">
          <a:blip r:embed="rId2"/>
          <a:srcRect l="31427" r="29821" b="-1"/>
          <a:stretch/>
        </p:blipFill>
        <p:spPr>
          <a:xfrm>
            <a:off x="8201747" y="969818"/>
            <a:ext cx="3343822" cy="49400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54820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a:t>
            </a:r>
          </a:p>
        </p:txBody>
      </p:sp>
      <p:sp>
        <p:nvSpPr>
          <p:cNvPr id="7" name="Content Placeholder 2"/>
          <p:cNvSpPr>
            <a:spLocks noGrp="1"/>
          </p:cNvSpPr>
          <p:nvPr>
            <p:ph idx="1"/>
          </p:nvPr>
        </p:nvSpPr>
        <p:spPr>
          <a:xfrm>
            <a:off x="2807855" y="2322286"/>
            <a:ext cx="8483855" cy="4050319"/>
          </a:xfrm>
        </p:spPr>
        <p:txBody>
          <a:bodyPr>
            <a:normAutofit lnSpcReduction="10000"/>
          </a:bodyPr>
          <a:lstStyle/>
          <a:p>
            <a:pPr marL="0" lvl="0" indent="0" algn="ctr" defTabSz="457200">
              <a:spcBef>
                <a:spcPts val="0"/>
              </a:spcBef>
              <a:buNone/>
              <a:defRPr/>
            </a:pPr>
            <a:endParaRPr lang="en-US" dirty="0">
              <a:latin typeface="+mj-lt"/>
            </a:endParaRPr>
          </a:p>
          <a:p>
            <a:pPr marL="0" lvl="0" indent="0" algn="ctr" defTabSz="457200">
              <a:lnSpc>
                <a:spcPct val="120000"/>
              </a:lnSpc>
              <a:spcBef>
                <a:spcPts val="0"/>
              </a:spcBef>
              <a:buNone/>
              <a:defRPr/>
            </a:pPr>
            <a:r>
              <a:rPr lang="en-US" sz="2600" b="1" dirty="0">
                <a:latin typeface="Arial" panose="020B0604020202020204" pitchFamily="34" charset="0"/>
                <a:cs typeface="Arial" panose="020B0604020202020204" pitchFamily="34" charset="0"/>
              </a:rPr>
              <a:t>Stacy-Ann Brown, Director</a:t>
            </a:r>
          </a:p>
          <a:p>
            <a:pPr marL="0" lvl="0" indent="0" algn="ctr" defTabSz="457200">
              <a:lnSpc>
                <a:spcPct val="120000"/>
              </a:lnSpc>
              <a:spcBef>
                <a:spcPts val="0"/>
              </a:spcBef>
              <a:buNone/>
              <a:defRPr/>
            </a:pPr>
            <a:r>
              <a:rPr lang="en-US" sz="2600" b="1" dirty="0">
                <a:latin typeface="Arial" panose="020B0604020202020204" pitchFamily="34" charset="0"/>
                <a:cs typeface="Arial" panose="020B0604020202020204" pitchFamily="34" charset="0"/>
              </a:rPr>
              <a:t>Stella James, Sr. Associate Director</a:t>
            </a:r>
            <a:endParaRPr lang="en-US" sz="2100" dirty="0">
              <a:latin typeface="Arial" panose="020B0604020202020204" pitchFamily="34" charset="0"/>
              <a:cs typeface="Arial" panose="020B0604020202020204" pitchFamily="34" charset="0"/>
            </a:endParaRPr>
          </a:p>
          <a:p>
            <a:pPr marL="0" indent="0" algn="ctr" defTabSz="457200">
              <a:lnSpc>
                <a:spcPct val="120000"/>
              </a:lnSpc>
              <a:spcBef>
                <a:spcPts val="0"/>
              </a:spcBef>
              <a:buNone/>
              <a:defRPr/>
            </a:pPr>
            <a:r>
              <a:rPr lang="en-US" sz="2600" b="1" dirty="0">
                <a:latin typeface="Arial" panose="020B0604020202020204" pitchFamily="34" charset="0"/>
                <a:cs typeface="Arial" panose="020B0604020202020204" pitchFamily="34" charset="0"/>
              </a:rPr>
              <a:t>Morrison Hall 101</a:t>
            </a:r>
            <a:endParaRPr lang="en-US" sz="2100" dirty="0">
              <a:latin typeface="Arial" panose="020B0604020202020204" pitchFamily="34" charset="0"/>
              <a:cs typeface="Arial" panose="020B0604020202020204" pitchFamily="34" charset="0"/>
            </a:endParaRPr>
          </a:p>
          <a:p>
            <a:pPr marL="0" lvl="0" indent="0" algn="ctr" defTabSz="457200">
              <a:lnSpc>
                <a:spcPct val="120000"/>
              </a:lnSpc>
              <a:spcBef>
                <a:spcPts val="0"/>
              </a:spcBef>
              <a:buNone/>
              <a:defRPr/>
            </a:pPr>
            <a:endParaRPr lang="en-US" sz="2600" dirty="0">
              <a:latin typeface="Arial" panose="020B0604020202020204" pitchFamily="34" charset="0"/>
              <a:cs typeface="Arial" panose="020B0604020202020204" pitchFamily="34" charset="0"/>
            </a:endParaRPr>
          </a:p>
          <a:p>
            <a:pPr marL="0" lvl="0" indent="0" algn="ctr" defTabSz="457200">
              <a:lnSpc>
                <a:spcPct val="120000"/>
              </a:lnSpc>
              <a:spcBef>
                <a:spcPts val="0"/>
              </a:spcBef>
              <a:buNone/>
              <a:defRPr/>
            </a:pPr>
            <a:r>
              <a:rPr lang="en-US" sz="2600" dirty="0">
                <a:latin typeface="Arial" panose="020B0604020202020204" pitchFamily="34" charset="0"/>
                <a:cs typeface="Arial" panose="020B0604020202020204" pitchFamily="34" charset="0"/>
              </a:rPr>
              <a:t>Phone: (973) 720-3945 </a:t>
            </a:r>
          </a:p>
          <a:p>
            <a:pPr marL="0" lvl="0" indent="0" algn="ctr" defTabSz="457200">
              <a:lnSpc>
                <a:spcPct val="120000"/>
              </a:lnSpc>
              <a:spcBef>
                <a:spcPts val="0"/>
              </a:spcBef>
              <a:buNone/>
              <a:defRPr/>
            </a:pPr>
            <a:endParaRPr lang="en-US" sz="2600" dirty="0">
              <a:latin typeface="Arial" panose="020B0604020202020204" pitchFamily="34" charset="0"/>
              <a:cs typeface="Arial" panose="020B0604020202020204" pitchFamily="34" charset="0"/>
            </a:endParaRPr>
          </a:p>
          <a:p>
            <a:pPr marL="0" lvl="0" indent="0" algn="ctr" defTabSz="457200">
              <a:lnSpc>
                <a:spcPct val="120000"/>
              </a:lnSpc>
              <a:spcBef>
                <a:spcPts val="0"/>
              </a:spcBef>
              <a:buNone/>
              <a:defRPr/>
            </a:pPr>
            <a:r>
              <a:rPr lang="en-US" sz="2600" b="1" dirty="0">
                <a:latin typeface="Arial" panose="020B0604020202020204" pitchFamily="34" charset="0"/>
                <a:cs typeface="Arial" panose="020B0604020202020204" pitchFamily="34" charset="0"/>
              </a:rPr>
              <a:t>Email: finaid@wpunj.edu</a:t>
            </a:r>
            <a:endParaRPr lang="en-US" sz="2100" dirty="0">
              <a:solidFill>
                <a:schemeClr val="bg1"/>
              </a:solidFill>
            </a:endParaRPr>
          </a:p>
          <a:p>
            <a:pPr marL="0" indent="0" algn="ctr" defTabSz="457200">
              <a:spcBef>
                <a:spcPts val="0"/>
              </a:spcBef>
              <a:buNone/>
              <a:defRPr/>
            </a:pPr>
            <a:r>
              <a:rPr lang="en-US" sz="3300" b="1" dirty="0">
                <a:solidFill>
                  <a:schemeClr val="bg1">
                    <a:lumMod val="95000"/>
                    <a:lumOff val="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www.wpunj.edu/finaid</a:t>
            </a:r>
            <a:r>
              <a:rPr lang="en-US" sz="3300" b="1" dirty="0">
                <a:solidFill>
                  <a:schemeClr val="bg1">
                    <a:lumMod val="95000"/>
                    <a:lumOff val="5000"/>
                  </a:schemeClr>
                </a:solidFill>
                <a:latin typeface="Arial" panose="020B0604020202020204" pitchFamily="34" charset="0"/>
                <a:cs typeface="Arial" panose="020B0604020202020204" pitchFamily="34" charset="0"/>
              </a:rPr>
              <a:t> </a:t>
            </a:r>
          </a:p>
          <a:p>
            <a:endParaRPr lang="en-US" dirty="0"/>
          </a:p>
        </p:txBody>
      </p:sp>
      <p:pic>
        <p:nvPicPr>
          <p:cNvPr id="6" name="Picture 5" descr="A white text on a black background&#10;&#10;Description automatically generated">
            <a:extLst>
              <a:ext uri="{FF2B5EF4-FFF2-40B4-BE49-F238E27FC236}">
                <a16:creationId xmlns:a16="http://schemas.microsoft.com/office/drawing/2014/main" id="{7C9A4725-B9B4-026E-59B7-7A7584552BFA}"/>
              </a:ext>
            </a:extLst>
          </p:cNvPr>
          <p:cNvPicPr>
            <a:picLocks noChangeAspect="1"/>
          </p:cNvPicPr>
          <p:nvPr/>
        </p:nvPicPr>
        <p:blipFill>
          <a:blip r:embed="rId4"/>
          <a:stretch>
            <a:fillRect/>
          </a:stretch>
        </p:blipFill>
        <p:spPr>
          <a:xfrm>
            <a:off x="535708" y="102040"/>
            <a:ext cx="11656291" cy="2220246"/>
          </a:xfrm>
          <a:prstGeom prst="rect">
            <a:avLst/>
          </a:prstGeom>
        </p:spPr>
      </p:pic>
      <p:pic>
        <p:nvPicPr>
          <p:cNvPr id="2058" name="Picture 10" descr="7,994 Contact Us Illustrations - Free in SVG, PNG, GIF | IconScout">
            <a:extLst>
              <a:ext uri="{FF2B5EF4-FFF2-40B4-BE49-F238E27FC236}">
                <a16:creationId xmlns:a16="http://schemas.microsoft.com/office/drawing/2014/main" id="{4C3FF609-C1E7-9D7D-0551-7ECD070047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84" y="2469710"/>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319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8F04EE-3FE9-A24D-840C-597F501CDEBF}"/>
              </a:ext>
            </a:extLst>
          </p:cNvPr>
          <p:cNvPicPr>
            <a:picLocks noChangeAspect="1"/>
          </p:cNvPicPr>
          <p:nvPr/>
        </p:nvPicPr>
        <p:blipFill>
          <a:blip r:embed="rId3"/>
          <a:stretch>
            <a:fillRect/>
          </a:stretch>
        </p:blipFill>
        <p:spPr>
          <a:xfrm>
            <a:off x="1326744" y="1439694"/>
            <a:ext cx="7765820" cy="420315"/>
          </a:xfrm>
          <a:prstGeom prst="rect">
            <a:avLst/>
          </a:prstGeom>
        </p:spPr>
      </p:pic>
      <p:sp>
        <p:nvSpPr>
          <p:cNvPr id="13" name="Title 3">
            <a:extLst>
              <a:ext uri="{FF2B5EF4-FFF2-40B4-BE49-F238E27FC236}">
                <a16:creationId xmlns:a16="http://schemas.microsoft.com/office/drawing/2014/main" id="{C813D47F-8D5C-D94F-BC72-0523B484B3DA}"/>
              </a:ext>
            </a:extLst>
          </p:cNvPr>
          <p:cNvSpPr txBox="1">
            <a:spLocks/>
          </p:cNvSpPr>
          <p:nvPr/>
        </p:nvSpPr>
        <p:spPr>
          <a:xfrm>
            <a:off x="1326744" y="3153310"/>
            <a:ext cx="8256643" cy="13845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dirty="0">
                <a:latin typeface="Times New Roman" panose="02020603050405020304" pitchFamily="18" charset="0"/>
                <a:cs typeface="Times New Roman" panose="02020603050405020304" pitchFamily="18" charset="0"/>
              </a:rPr>
              <a:t>STUDENT ENROLLMENT SERVICES</a:t>
            </a:r>
          </a:p>
        </p:txBody>
      </p:sp>
      <p:pic>
        <p:nvPicPr>
          <p:cNvPr id="17" name="Picture 16">
            <a:extLst>
              <a:ext uri="{FF2B5EF4-FFF2-40B4-BE49-F238E27FC236}">
                <a16:creationId xmlns:a16="http://schemas.microsoft.com/office/drawing/2014/main" id="{678D0967-BB25-914D-8F1D-2F73AA021AF0}"/>
              </a:ext>
            </a:extLst>
          </p:cNvPr>
          <p:cNvPicPr>
            <a:picLocks noChangeAspect="1"/>
          </p:cNvPicPr>
          <p:nvPr/>
        </p:nvPicPr>
        <p:blipFill>
          <a:blip r:embed="rId4"/>
          <a:stretch>
            <a:fillRect/>
          </a:stretch>
        </p:blipFill>
        <p:spPr>
          <a:xfrm>
            <a:off x="4200766" y="4966938"/>
            <a:ext cx="2716416" cy="451368"/>
          </a:xfrm>
          <a:prstGeom prst="rect">
            <a:avLst/>
          </a:prstGeom>
        </p:spPr>
      </p:pic>
    </p:spTree>
    <p:extLst>
      <p:ext uri="{BB962C8B-B14F-4D97-AF65-F5344CB8AC3E}">
        <p14:creationId xmlns:p14="http://schemas.microsoft.com/office/powerpoint/2010/main" val="535996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STUDENT ENROLLMENT SERVICES</a:t>
            </a:r>
          </a:p>
        </p:txBody>
      </p:sp>
      <p:pic>
        <p:nvPicPr>
          <p:cNvPr id="8" name="Picture 7"/>
          <p:cNvPicPr>
            <a:picLocks noChangeAspect="1"/>
          </p:cNvPicPr>
          <p:nvPr/>
        </p:nvPicPr>
        <p:blipFill>
          <a:blip r:embed="rId2"/>
          <a:stretch>
            <a:fillRect/>
          </a:stretch>
        </p:blipFill>
        <p:spPr>
          <a:xfrm>
            <a:off x="9523378" y="5660720"/>
            <a:ext cx="2668621" cy="1207008"/>
          </a:xfrm>
          <a:prstGeom prst="rect">
            <a:avLst/>
          </a:prstGeom>
        </p:spPr>
      </p:pic>
      <p:graphicFrame>
        <p:nvGraphicFramePr>
          <p:cNvPr id="11" name="Content Placeholder 10"/>
          <p:cNvGraphicFramePr>
            <a:graphicFrameLocks noGrp="1"/>
          </p:cNvGraphicFramePr>
          <p:nvPr>
            <p:ph idx="1"/>
            <p:extLst>
              <p:ext uri="{D42A27DB-BD31-4B8C-83A1-F6EECF244321}">
                <p14:modId xmlns:p14="http://schemas.microsoft.com/office/powerpoint/2010/main" val="4017584707"/>
              </p:ext>
            </p:extLst>
          </p:nvPr>
        </p:nvGraphicFramePr>
        <p:xfrm>
          <a:off x="680321" y="2099342"/>
          <a:ext cx="8948311" cy="3478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079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7013"/>
            <a:ext cx="9613861" cy="1080938"/>
          </a:xfrm>
        </p:spPr>
        <p:txBody>
          <a:bodyPr/>
          <a:lstStyle/>
          <a:p>
            <a:r>
              <a:rPr lang="en-US" dirty="0"/>
              <a:t>Understanding Registration/Bills</a:t>
            </a:r>
          </a:p>
        </p:txBody>
      </p:sp>
      <p:pic>
        <p:nvPicPr>
          <p:cNvPr id="5" name="Picture 2" descr="Summer Program: William Paterson University: Online Teen &amp; Youth Programs  on Teen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014" y="5621475"/>
            <a:ext cx="2181225" cy="11334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4273714277"/>
              </p:ext>
            </p:extLst>
          </p:nvPr>
        </p:nvGraphicFramePr>
        <p:xfrm>
          <a:off x="521109" y="2094272"/>
          <a:ext cx="9212826" cy="4444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2290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27" y="734543"/>
            <a:ext cx="9613861" cy="1158911"/>
          </a:xfrm>
        </p:spPr>
        <p:txBody>
          <a:bodyPr>
            <a:normAutofit fontScale="90000"/>
          </a:bodyPr>
          <a:lstStyle/>
          <a:p>
            <a:r>
              <a:rPr lang="en-US" dirty="0"/>
              <a:t>Fall 2024 and Spring 2025</a:t>
            </a:r>
            <a:br>
              <a:rPr lang="en-US" dirty="0"/>
            </a:br>
            <a:r>
              <a:rPr lang="en-US" dirty="0"/>
              <a:t>Tuition and Fees –</a:t>
            </a:r>
            <a:r>
              <a:rPr lang="en-US" dirty="0">
                <a:solidFill>
                  <a:srgbClr val="FFFF00"/>
                </a:solidFill>
              </a:rPr>
              <a:t>Main Campus</a:t>
            </a:r>
            <a:br>
              <a:rPr lang="en-US" dirty="0"/>
            </a:br>
            <a:r>
              <a:rPr lang="en-US" sz="2200" dirty="0"/>
              <a:t>Flat rate between 12-19 credits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6291619"/>
              </p:ext>
            </p:extLst>
          </p:nvPr>
        </p:nvGraphicFramePr>
        <p:xfrm>
          <a:off x="-182932" y="2087418"/>
          <a:ext cx="9613900" cy="3684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7571" y="2469216"/>
            <a:ext cx="2414347" cy="1919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83127" y="5870767"/>
            <a:ext cx="8339328" cy="923330"/>
          </a:xfrm>
          <a:prstGeom prst="rect">
            <a:avLst/>
          </a:prstGeom>
          <a:noFill/>
        </p:spPr>
        <p:txBody>
          <a:bodyPr wrap="square" rtlCol="0">
            <a:spAutoFit/>
          </a:bodyPr>
          <a:lstStyle/>
          <a:p>
            <a:r>
              <a:rPr lang="en-US" dirty="0"/>
              <a:t>Out-of-State Waiver Scholarship: Must meet minimum criteria to qualify</a:t>
            </a:r>
          </a:p>
          <a:p>
            <a:r>
              <a:rPr lang="en-US" dirty="0"/>
              <a:t>The rate for registration in excess of 19 credits is estimated at $503.90 per credit for NJ in state rates.</a:t>
            </a:r>
          </a:p>
        </p:txBody>
      </p:sp>
      <p:pic>
        <p:nvPicPr>
          <p:cNvPr id="7" name="Picture 6">
            <a:extLst>
              <a:ext uri="{FF2B5EF4-FFF2-40B4-BE49-F238E27FC236}">
                <a16:creationId xmlns:a16="http://schemas.microsoft.com/office/drawing/2014/main" id="{61916D1E-3A4E-904E-BB4A-F70D17D18B24}"/>
              </a:ext>
            </a:extLst>
          </p:cNvPr>
          <p:cNvPicPr>
            <a:picLocks noChangeAspect="1"/>
          </p:cNvPicPr>
          <p:nvPr/>
        </p:nvPicPr>
        <p:blipFill>
          <a:blip r:embed="rId8"/>
          <a:stretch>
            <a:fillRect/>
          </a:stretch>
        </p:blipFill>
        <p:spPr>
          <a:xfrm>
            <a:off x="9523378" y="5650992"/>
            <a:ext cx="2668621" cy="1207008"/>
          </a:xfrm>
          <a:prstGeom prst="rect">
            <a:avLst/>
          </a:prstGeom>
        </p:spPr>
      </p:pic>
    </p:spTree>
    <p:extLst>
      <p:ext uri="{BB962C8B-B14F-4D97-AF65-F5344CB8AC3E}">
        <p14:creationId xmlns:p14="http://schemas.microsoft.com/office/powerpoint/2010/main" val="208064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Fall 2024 &amp; Spring 2025 Average Room/Meal Rates</a:t>
            </a:r>
            <a:br>
              <a:rPr lang="en-US" dirty="0"/>
            </a:br>
            <a:r>
              <a:rPr lang="en-US" dirty="0"/>
              <a:t>							</a:t>
            </a:r>
            <a:r>
              <a:rPr lang="en-US" sz="2700" dirty="0"/>
              <a:t>Per semester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7661014"/>
              </p:ext>
            </p:extLst>
          </p:nvPr>
        </p:nvGraphicFramePr>
        <p:xfrm>
          <a:off x="327615" y="1962182"/>
          <a:ext cx="10104120" cy="489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A7A2F0E-F98E-574B-9E30-B7FEBB8460B4}"/>
              </a:ext>
            </a:extLst>
          </p:cNvPr>
          <p:cNvPicPr>
            <a:picLocks noChangeAspect="1"/>
          </p:cNvPicPr>
          <p:nvPr/>
        </p:nvPicPr>
        <p:blipFill>
          <a:blip r:embed="rId7"/>
          <a:stretch>
            <a:fillRect/>
          </a:stretch>
        </p:blipFill>
        <p:spPr>
          <a:xfrm>
            <a:off x="9523378" y="5650992"/>
            <a:ext cx="2668621" cy="1207008"/>
          </a:xfrm>
          <a:prstGeom prst="rect">
            <a:avLst/>
          </a:prstGeom>
        </p:spPr>
      </p:pic>
      <p:sp>
        <p:nvSpPr>
          <p:cNvPr id="3" name="TextBox 2">
            <a:extLst>
              <a:ext uri="{FF2B5EF4-FFF2-40B4-BE49-F238E27FC236}">
                <a16:creationId xmlns:a16="http://schemas.microsoft.com/office/drawing/2014/main" id="{D52C5633-B570-45EE-1750-153E0531E449}"/>
              </a:ext>
            </a:extLst>
          </p:cNvPr>
          <p:cNvSpPr txBox="1"/>
          <p:nvPr/>
        </p:nvSpPr>
        <p:spPr>
          <a:xfrm>
            <a:off x="8565930" y="3763760"/>
            <a:ext cx="2911365" cy="646331"/>
          </a:xfrm>
          <a:prstGeom prst="rect">
            <a:avLst/>
          </a:prstGeom>
          <a:noFill/>
        </p:spPr>
        <p:txBody>
          <a:bodyPr wrap="square" rtlCol="0">
            <a:spAutoFit/>
          </a:bodyPr>
          <a:lstStyle/>
          <a:p>
            <a:r>
              <a:rPr lang="en-US" dirty="0">
                <a:solidFill>
                  <a:schemeClr val="bg1"/>
                </a:solidFill>
              </a:rPr>
              <a:t>Single rooms available at an additional cost</a:t>
            </a:r>
          </a:p>
        </p:txBody>
      </p:sp>
    </p:spTree>
    <p:extLst>
      <p:ext uri="{BB962C8B-B14F-4D97-AF65-F5344CB8AC3E}">
        <p14:creationId xmlns:p14="http://schemas.microsoft.com/office/powerpoint/2010/main" val="1666500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WPConnect Student Portal</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356852" y="1327356"/>
            <a:ext cx="9114503" cy="5407742"/>
          </a:xfrm>
          <a:prstGeom prst="rect">
            <a:avLst/>
          </a:prstGeom>
        </p:spPr>
      </p:pic>
    </p:spTree>
    <p:extLst>
      <p:ext uri="{BB962C8B-B14F-4D97-AF65-F5344CB8AC3E}">
        <p14:creationId xmlns:p14="http://schemas.microsoft.com/office/powerpoint/2010/main" val="2329805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1446" y="2153265"/>
            <a:ext cx="3608438" cy="4513006"/>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0" y="757013"/>
            <a:ext cx="9613861" cy="1080938"/>
          </a:xfrm>
        </p:spPr>
        <p:txBody>
          <a:bodyPr/>
          <a:lstStyle/>
          <a:p>
            <a:r>
              <a:rPr lang="en-US" dirty="0"/>
              <a:t>Understanding Registration/Bills</a:t>
            </a:r>
          </a:p>
        </p:txBody>
      </p:sp>
      <p:pic>
        <p:nvPicPr>
          <p:cNvPr id="5" name="Picture 2" descr="Summer Program: William Paterson University: Online Teen &amp; Youth Programs  on Teen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0014" y="5621475"/>
            <a:ext cx="2181225" cy="113347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705273" y="2660503"/>
            <a:ext cx="5514823" cy="2960972"/>
            <a:chOff x="5251499" y="568814"/>
            <a:chExt cx="5514823" cy="2960972"/>
          </a:xfrm>
        </p:grpSpPr>
        <p:sp>
          <p:nvSpPr>
            <p:cNvPr id="9" name="Rectangle 8"/>
            <p:cNvSpPr/>
            <p:nvPr/>
          </p:nvSpPr>
          <p:spPr>
            <a:xfrm>
              <a:off x="5251499" y="568814"/>
              <a:ext cx="5514823" cy="296097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TextBox 9"/>
            <p:cNvSpPr txBox="1"/>
            <p:nvPr/>
          </p:nvSpPr>
          <p:spPr>
            <a:xfrm>
              <a:off x="5251499" y="568814"/>
              <a:ext cx="5514823" cy="29609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a:t>Viewing your bill</a:t>
              </a:r>
            </a:p>
            <a:p>
              <a:pPr marL="228600" lvl="1" indent="-228600" algn="l" defTabSz="1022350" rtl="0">
                <a:lnSpc>
                  <a:spcPct val="90000"/>
                </a:lnSpc>
                <a:spcBef>
                  <a:spcPct val="0"/>
                </a:spcBef>
                <a:spcAft>
                  <a:spcPct val="15000"/>
                </a:spcAft>
                <a:buChar char="••"/>
              </a:pPr>
              <a:r>
                <a:rPr lang="en-US" sz="2300" kern="1200" dirty="0"/>
                <a:t>Charges</a:t>
              </a:r>
            </a:p>
            <a:p>
              <a:pPr marL="228600" lvl="1" indent="-228600" algn="l" defTabSz="1022350" rtl="0">
                <a:lnSpc>
                  <a:spcPct val="90000"/>
                </a:lnSpc>
                <a:spcBef>
                  <a:spcPct val="0"/>
                </a:spcBef>
                <a:spcAft>
                  <a:spcPct val="15000"/>
                </a:spcAft>
                <a:buChar char="••"/>
              </a:pPr>
              <a:r>
                <a:rPr lang="en-US" sz="2300" kern="1200" dirty="0"/>
                <a:t>Payments</a:t>
              </a:r>
            </a:p>
            <a:p>
              <a:pPr marL="228600" lvl="1" indent="-228600" algn="l" defTabSz="1022350" rtl="0">
                <a:lnSpc>
                  <a:spcPct val="90000"/>
                </a:lnSpc>
                <a:spcBef>
                  <a:spcPct val="0"/>
                </a:spcBef>
                <a:spcAft>
                  <a:spcPct val="15000"/>
                </a:spcAft>
                <a:buChar char="••"/>
              </a:pPr>
              <a:r>
                <a:rPr lang="en-US" sz="2300" kern="1200" dirty="0"/>
                <a:t>Amount Due</a:t>
              </a:r>
            </a:p>
            <a:p>
              <a:pPr marL="228600" lvl="1" indent="-228600" algn="l" defTabSz="1022350" rtl="0">
                <a:lnSpc>
                  <a:spcPct val="90000"/>
                </a:lnSpc>
                <a:spcBef>
                  <a:spcPct val="0"/>
                </a:spcBef>
                <a:spcAft>
                  <a:spcPct val="15000"/>
                </a:spcAft>
                <a:buChar char="••"/>
              </a:pPr>
              <a:r>
                <a:rPr lang="en-US" sz="2300" kern="1200" dirty="0"/>
                <a:t>Payment Due Date</a:t>
              </a:r>
            </a:p>
            <a:p>
              <a:pPr marL="228600" lvl="1" indent="-228600" algn="l" defTabSz="1022350" rtl="0">
                <a:lnSpc>
                  <a:spcPct val="90000"/>
                </a:lnSpc>
                <a:spcBef>
                  <a:spcPct val="0"/>
                </a:spcBef>
                <a:spcAft>
                  <a:spcPct val="15000"/>
                </a:spcAft>
                <a:buChar char="••"/>
              </a:pPr>
              <a:r>
                <a:rPr lang="en-US" sz="2300" kern="1200" dirty="0"/>
                <a:t>Health Insurance- waive</a:t>
              </a:r>
            </a:p>
            <a:p>
              <a:pPr marL="457200" lvl="2" indent="-228600" algn="l" defTabSz="1022350" rtl="0">
                <a:lnSpc>
                  <a:spcPct val="90000"/>
                </a:lnSpc>
                <a:spcBef>
                  <a:spcPct val="0"/>
                </a:spcBef>
                <a:spcAft>
                  <a:spcPct val="15000"/>
                </a:spcAft>
                <a:buChar char="••"/>
              </a:pPr>
              <a:r>
                <a:rPr lang="en-US" sz="2300" kern="1200" dirty="0"/>
                <a:t>www.wpunj.edu/studentaccounts</a:t>
              </a:r>
            </a:p>
          </p:txBody>
        </p:sp>
      </p:grpSp>
    </p:spTree>
    <p:extLst>
      <p:ext uri="{BB962C8B-B14F-4D97-AF65-F5344CB8AC3E}">
        <p14:creationId xmlns:p14="http://schemas.microsoft.com/office/powerpoint/2010/main" val="30993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27" y="734544"/>
            <a:ext cx="9613861" cy="1080938"/>
          </a:xfrm>
        </p:spPr>
        <p:txBody>
          <a:bodyPr/>
          <a:lstStyle/>
          <a:p>
            <a:r>
              <a:rPr lang="en-US" dirty="0"/>
              <a:t>Authorized Users</a:t>
            </a:r>
          </a:p>
        </p:txBody>
      </p:sp>
      <p:graphicFrame>
        <p:nvGraphicFramePr>
          <p:cNvPr id="4" name="Content Placeholder 3"/>
          <p:cNvGraphicFramePr>
            <a:graphicFrameLocks noGrp="1"/>
          </p:cNvGraphicFramePr>
          <p:nvPr>
            <p:ph idx="1"/>
          </p:nvPr>
        </p:nvGraphicFramePr>
        <p:xfrm>
          <a:off x="208855" y="2009194"/>
          <a:ext cx="10140001" cy="4714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4652" y="306273"/>
            <a:ext cx="1504950" cy="1568450"/>
          </a:xfrm>
          <a:prstGeom prst="rect">
            <a:avLst/>
          </a:prstGeom>
        </p:spPr>
      </p:pic>
      <p:pic>
        <p:nvPicPr>
          <p:cNvPr id="7" name="Picture 6">
            <a:extLst>
              <a:ext uri="{FF2B5EF4-FFF2-40B4-BE49-F238E27FC236}">
                <a16:creationId xmlns:a16="http://schemas.microsoft.com/office/drawing/2014/main" id="{A4385863-0C91-C941-882F-F8D6AFCFB26E}"/>
              </a:ext>
            </a:extLst>
          </p:cNvPr>
          <p:cNvPicPr>
            <a:picLocks noChangeAspect="1"/>
          </p:cNvPicPr>
          <p:nvPr/>
        </p:nvPicPr>
        <p:blipFill>
          <a:blip r:embed="rId8"/>
          <a:stretch>
            <a:fillRect/>
          </a:stretch>
        </p:blipFill>
        <p:spPr>
          <a:xfrm>
            <a:off x="9523378" y="5650992"/>
            <a:ext cx="2668621" cy="1207008"/>
          </a:xfrm>
          <a:prstGeom prst="rect">
            <a:avLst/>
          </a:prstGeom>
        </p:spPr>
      </p:pic>
    </p:spTree>
    <p:extLst>
      <p:ext uri="{BB962C8B-B14F-4D97-AF65-F5344CB8AC3E}">
        <p14:creationId xmlns:p14="http://schemas.microsoft.com/office/powerpoint/2010/main" val="89523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p view of cubes connected with black lines">
            <a:extLst>
              <a:ext uri="{FF2B5EF4-FFF2-40B4-BE49-F238E27FC236}">
                <a16:creationId xmlns:a16="http://schemas.microsoft.com/office/drawing/2014/main" id="{60CD0B85-3659-3C07-5005-00A182BF0959}"/>
              </a:ext>
            </a:extLst>
          </p:cNvPr>
          <p:cNvPicPr>
            <a:picLocks noChangeAspect="1"/>
          </p:cNvPicPr>
          <p:nvPr/>
        </p:nvPicPr>
        <p:blipFill rotWithShape="1">
          <a:blip r:embed="rId3"/>
          <a:srcRect l="29578" r="19654" b="-2"/>
          <a:stretch/>
        </p:blipFill>
        <p:spPr>
          <a:xfrm>
            <a:off x="7547810" y="10"/>
            <a:ext cx="4641013" cy="6856310"/>
          </a:xfrm>
          <a:prstGeom prst="rect">
            <a:avLst/>
          </a:prstGeom>
          <a:ln>
            <a:noFill/>
          </a:ln>
          <a:effectLst/>
        </p:spPr>
      </p:pic>
      <p:sp>
        <p:nvSpPr>
          <p:cNvPr id="2" name="Title 1"/>
          <p:cNvSpPr>
            <a:spLocks noGrp="1"/>
          </p:cNvSpPr>
          <p:nvPr>
            <p:ph type="title"/>
          </p:nvPr>
        </p:nvSpPr>
        <p:spPr>
          <a:xfrm>
            <a:off x="230129" y="732034"/>
            <a:ext cx="7087552" cy="1080938"/>
          </a:xfrm>
        </p:spPr>
        <p:txBody>
          <a:bodyPr>
            <a:normAutofit/>
          </a:bodyPr>
          <a:lstStyle/>
          <a:p>
            <a:r>
              <a:rPr lang="en-US" sz="4500" b="1" dirty="0"/>
              <a:t>Applying for Financial Aid</a:t>
            </a:r>
          </a:p>
        </p:txBody>
      </p:sp>
      <p:sp>
        <p:nvSpPr>
          <p:cNvPr id="3" name="Content Placeholder 2"/>
          <p:cNvSpPr>
            <a:spLocks noGrp="1"/>
          </p:cNvSpPr>
          <p:nvPr>
            <p:ph idx="1"/>
          </p:nvPr>
        </p:nvSpPr>
        <p:spPr>
          <a:xfrm>
            <a:off x="680321" y="2336873"/>
            <a:ext cx="6423211" cy="3599316"/>
          </a:xfrm>
        </p:spPr>
        <p:txBody>
          <a:bodyPr>
            <a:normAutofit/>
          </a:bodyPr>
          <a:lstStyle/>
          <a:p>
            <a:pPr marL="342729" lvl="0" indent="-342729">
              <a:spcBef>
                <a:spcPts val="0"/>
              </a:spcBef>
              <a:buNone/>
              <a:defRPr/>
            </a:pPr>
            <a:endParaRPr lang="en-US" sz="1700" b="1" u="sng" dirty="0">
              <a:latin typeface="Arial Narrow" pitchFamily="34" charset="0"/>
              <a:ea typeface="ＭＳ Ｐゴシック" pitchFamily="-65" charset="-128"/>
              <a:cs typeface="ＭＳ Ｐゴシック" pitchFamily="-65" charset="-128"/>
            </a:endParaRPr>
          </a:p>
          <a:p>
            <a:pPr marL="342729" lvl="0" indent="-342729">
              <a:spcBef>
                <a:spcPts val="0"/>
              </a:spcBef>
              <a:buNone/>
              <a:defRPr/>
            </a:pPr>
            <a:r>
              <a:rPr lang="en-US" sz="2000" b="1" u="sng" dirty="0">
                <a:latin typeface="Arial Narrow" pitchFamily="34" charset="0"/>
                <a:ea typeface="ＭＳ Ｐゴシック" pitchFamily="-65" charset="-128"/>
                <a:cs typeface="ＭＳ Ｐゴシック" pitchFamily="-65" charset="-128"/>
              </a:rPr>
              <a:t>Step 1: Create an FSA ID &amp; Password</a:t>
            </a:r>
          </a:p>
          <a:p>
            <a:pPr marL="342729" lvl="0" indent="-342729">
              <a:spcBef>
                <a:spcPts val="0"/>
              </a:spcBef>
              <a:buNone/>
              <a:defRPr/>
            </a:pPr>
            <a:r>
              <a:rPr lang="en-US" sz="1700" dirty="0">
                <a:latin typeface="Arial Narrow" pitchFamily="34" charset="0"/>
                <a:ea typeface="ＭＳ Ｐゴシック" pitchFamily="-65" charset="-128"/>
                <a:cs typeface="ＭＳ Ｐゴシック" pitchFamily="-65" charset="-128"/>
              </a:rPr>
              <a:t>This is a Username &amp; Electronic signature used to sign your FAFSA and</a:t>
            </a:r>
          </a:p>
          <a:p>
            <a:pPr marL="342729" lvl="0" indent="-342729">
              <a:spcBef>
                <a:spcPts val="0"/>
              </a:spcBef>
              <a:buNone/>
              <a:defRPr/>
            </a:pPr>
            <a:r>
              <a:rPr lang="en-US" sz="1700" dirty="0">
                <a:latin typeface="Arial Narrow" pitchFamily="34" charset="0"/>
                <a:ea typeface="ＭＳ Ｐゴシック" pitchFamily="-65" charset="-128"/>
                <a:cs typeface="ＭＳ Ｐゴシック" pitchFamily="-65" charset="-128"/>
              </a:rPr>
              <a:t>access </a:t>
            </a:r>
            <a:r>
              <a:rPr lang="en-US" sz="1700" b="1" dirty="0">
                <a:latin typeface="Arial Narrow" pitchFamily="34" charset="0"/>
                <a:ea typeface="ＭＳ Ｐゴシック" pitchFamily="-65" charset="-128"/>
                <a:cs typeface="ＭＳ Ｐゴシック" pitchFamily="-65" charset="-128"/>
                <a:hlinkClick r:id="rId4"/>
              </a:rPr>
              <a:t>www.studentaid.gov</a:t>
            </a:r>
            <a:r>
              <a:rPr lang="en-US" sz="1700" b="1" dirty="0">
                <a:latin typeface="Arial Narrow" pitchFamily="34" charset="0"/>
                <a:ea typeface="ＭＳ Ｐゴシック" pitchFamily="-65" charset="-128"/>
                <a:cs typeface="ＭＳ Ｐゴシック" pitchFamily="-65" charset="-128"/>
              </a:rPr>
              <a:t> </a:t>
            </a:r>
          </a:p>
          <a:p>
            <a:pPr marL="342729" lvl="0" indent="-342729">
              <a:spcBef>
                <a:spcPts val="0"/>
              </a:spcBef>
              <a:buNone/>
              <a:defRPr/>
            </a:pPr>
            <a:r>
              <a:rPr lang="en-US" sz="1700" dirty="0">
                <a:latin typeface="Arial Narrow" pitchFamily="34" charset="0"/>
                <a:ea typeface="ＭＳ Ｐゴシック" pitchFamily="-65" charset="-128"/>
                <a:cs typeface="ＭＳ Ｐゴシック" pitchFamily="-65" charset="-128"/>
              </a:rPr>
              <a:t>In some cases, a Parent(s) OR  Spouse may also be required to create an</a:t>
            </a:r>
          </a:p>
          <a:p>
            <a:pPr marL="342729" lvl="0" indent="-342729">
              <a:spcBef>
                <a:spcPts val="0"/>
              </a:spcBef>
              <a:buNone/>
              <a:defRPr/>
            </a:pPr>
            <a:r>
              <a:rPr lang="en-US" sz="1700" dirty="0">
                <a:latin typeface="Arial Narrow" pitchFamily="34" charset="0"/>
                <a:ea typeface="ＭＳ Ｐゴシック" pitchFamily="-65" charset="-128"/>
                <a:cs typeface="ＭＳ Ｐゴシック" pitchFamily="-65" charset="-128"/>
              </a:rPr>
              <a:t>FSAID &amp; Password.</a:t>
            </a:r>
            <a:br>
              <a:rPr lang="en-US" sz="1700" dirty="0">
                <a:latin typeface="Arial Narrow" pitchFamily="34" charset="0"/>
                <a:ea typeface="ＭＳ Ｐゴシック" pitchFamily="-65" charset="-128"/>
                <a:cs typeface="ＭＳ Ｐゴシック" pitchFamily="-65" charset="-128"/>
              </a:rPr>
            </a:br>
            <a:br>
              <a:rPr lang="en-US" sz="1700" dirty="0">
                <a:latin typeface="Arial Narrow" pitchFamily="34" charset="0"/>
                <a:ea typeface="ＭＳ Ｐゴシック" pitchFamily="-65" charset="-128"/>
                <a:cs typeface="ＭＳ Ｐゴシック" pitchFamily="-65" charset="-128"/>
              </a:rPr>
            </a:br>
            <a:endParaRPr lang="en-US" sz="1700" dirty="0">
              <a:latin typeface="Arial Narrow" pitchFamily="34" charset="0"/>
              <a:ea typeface="ＭＳ Ｐゴシック" pitchFamily="-65" charset="-128"/>
              <a:cs typeface="ＭＳ Ｐゴシック" pitchFamily="-65" charset="-128"/>
            </a:endParaRPr>
          </a:p>
          <a:p>
            <a:pPr marL="0" lvl="0" indent="0">
              <a:spcBef>
                <a:spcPts val="0"/>
              </a:spcBef>
              <a:buNone/>
              <a:defRPr/>
            </a:pPr>
            <a:r>
              <a:rPr lang="en-US" sz="2000" b="1" u="sng" dirty="0">
                <a:latin typeface="Arial Narrow" pitchFamily="34" charset="0"/>
                <a:ea typeface="ＭＳ Ｐゴシック" pitchFamily="-65" charset="-128"/>
                <a:cs typeface="ＭＳ Ｐゴシック" pitchFamily="-65" charset="-128"/>
              </a:rPr>
              <a:t>Step 2: Who should complete the FAFSA? </a:t>
            </a:r>
            <a:r>
              <a:rPr lang="en-US" sz="2000" b="1" dirty="0">
                <a:latin typeface="Arial Narrow" pitchFamily="34" charset="0"/>
                <a:ea typeface="ＭＳ Ｐゴシック" pitchFamily="-65" charset="-128"/>
                <a:cs typeface="ＭＳ Ｐゴシック" pitchFamily="-65" charset="-128"/>
              </a:rPr>
              <a:t>	</a:t>
            </a:r>
            <a:r>
              <a:rPr lang="en-US" sz="1700" b="1" dirty="0">
                <a:latin typeface="Arial Narrow" pitchFamily="34" charset="0"/>
                <a:ea typeface="ＭＳ Ｐゴシック" pitchFamily="-65" charset="-128"/>
                <a:cs typeface="ＭＳ Ｐゴシック" pitchFamily="-65" charset="-128"/>
              </a:rPr>
              <a:t>		</a:t>
            </a:r>
          </a:p>
          <a:p>
            <a:pPr marL="0" lvl="0" indent="0">
              <a:spcBef>
                <a:spcPts val="0"/>
              </a:spcBef>
              <a:buNone/>
              <a:defRPr/>
            </a:pPr>
            <a:r>
              <a:rPr lang="en-US" sz="1700" dirty="0">
                <a:latin typeface="Arial Narrow" pitchFamily="34" charset="0"/>
                <a:ea typeface="ＭＳ Ｐゴシック" pitchFamily="-65" charset="-128"/>
                <a:cs typeface="ＭＳ Ｐゴシック" pitchFamily="-65" charset="-128"/>
              </a:rPr>
              <a:t>The 2024-2025 Free Application for Federal Student Aid (FAFSA) is required  for a student to be considered for federal, state and some forms of institutional aid.  This is inclusive of Direct Student loans, PLUS Loans and Private Education Loans.  The application is open until June 30, 2025.</a:t>
            </a:r>
          </a:p>
          <a:p>
            <a:endParaRPr lang="en-US" sz="1700" dirty="0"/>
          </a:p>
        </p:txBody>
      </p:sp>
    </p:spTree>
    <p:extLst>
      <p:ext uri="{BB962C8B-B14F-4D97-AF65-F5344CB8AC3E}">
        <p14:creationId xmlns:p14="http://schemas.microsoft.com/office/powerpoint/2010/main" val="2931172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27" y="734544"/>
            <a:ext cx="9613861" cy="1080938"/>
          </a:xfrm>
        </p:spPr>
        <p:txBody>
          <a:bodyPr/>
          <a:lstStyle/>
          <a:p>
            <a:r>
              <a:rPr lang="en-US" dirty="0"/>
              <a:t>FERPA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2984385"/>
              </p:ext>
            </p:extLst>
          </p:nvPr>
        </p:nvGraphicFramePr>
        <p:xfrm>
          <a:off x="208855" y="2009194"/>
          <a:ext cx="10140001" cy="4714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4652" y="306273"/>
            <a:ext cx="1504950" cy="1568450"/>
          </a:xfrm>
          <a:prstGeom prst="rect">
            <a:avLst/>
          </a:prstGeom>
        </p:spPr>
      </p:pic>
      <p:pic>
        <p:nvPicPr>
          <p:cNvPr id="7" name="Picture 6">
            <a:extLst>
              <a:ext uri="{FF2B5EF4-FFF2-40B4-BE49-F238E27FC236}">
                <a16:creationId xmlns:a16="http://schemas.microsoft.com/office/drawing/2014/main" id="{A4385863-0C91-C941-882F-F8D6AFCFB26E}"/>
              </a:ext>
            </a:extLst>
          </p:cNvPr>
          <p:cNvPicPr>
            <a:picLocks noChangeAspect="1"/>
          </p:cNvPicPr>
          <p:nvPr/>
        </p:nvPicPr>
        <p:blipFill>
          <a:blip r:embed="rId8"/>
          <a:stretch>
            <a:fillRect/>
          </a:stretch>
        </p:blipFill>
        <p:spPr>
          <a:xfrm>
            <a:off x="9523378" y="5650992"/>
            <a:ext cx="2668621" cy="1207008"/>
          </a:xfrm>
          <a:prstGeom prst="rect">
            <a:avLst/>
          </a:prstGeom>
        </p:spPr>
      </p:pic>
      <p:pic>
        <p:nvPicPr>
          <p:cNvPr id="3" name="Picture 2"/>
          <p:cNvPicPr>
            <a:picLocks noChangeAspect="1"/>
          </p:cNvPicPr>
          <p:nvPr/>
        </p:nvPicPr>
        <p:blipFill>
          <a:blip r:embed="rId9"/>
          <a:stretch>
            <a:fillRect/>
          </a:stretch>
        </p:blipFill>
        <p:spPr>
          <a:xfrm>
            <a:off x="5407269" y="3244362"/>
            <a:ext cx="4281854" cy="3437425"/>
          </a:xfrm>
          <a:prstGeom prst="rect">
            <a:avLst/>
          </a:prstGeom>
        </p:spPr>
      </p:pic>
    </p:spTree>
    <p:extLst>
      <p:ext uri="{BB962C8B-B14F-4D97-AF65-F5344CB8AC3E}">
        <p14:creationId xmlns:p14="http://schemas.microsoft.com/office/powerpoint/2010/main" val="1073257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27" y="734544"/>
            <a:ext cx="9613861" cy="1080938"/>
          </a:xfrm>
        </p:spPr>
        <p:txBody>
          <a:bodyPr/>
          <a:lstStyle/>
          <a:p>
            <a:r>
              <a:rPr lang="en-US" dirty="0"/>
              <a:t>Student Health Insurance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9777629"/>
              </p:ext>
            </p:extLst>
          </p:nvPr>
        </p:nvGraphicFramePr>
        <p:xfrm>
          <a:off x="1431394" y="2197280"/>
          <a:ext cx="96139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947" y="3096626"/>
            <a:ext cx="1748116" cy="17998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8"/>
          <a:stretch>
            <a:fillRect/>
          </a:stretch>
        </p:blipFill>
        <p:spPr>
          <a:xfrm>
            <a:off x="6635508" y="0"/>
            <a:ext cx="3044202" cy="22186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a:extLst>
              <a:ext uri="{FF2B5EF4-FFF2-40B4-BE49-F238E27FC236}">
                <a16:creationId xmlns:a16="http://schemas.microsoft.com/office/drawing/2014/main" id="{576AD9F3-A6A4-3842-AE89-BE8ACCFEEB9F}"/>
              </a:ext>
            </a:extLst>
          </p:cNvPr>
          <p:cNvPicPr>
            <a:picLocks noChangeAspect="1"/>
          </p:cNvPicPr>
          <p:nvPr/>
        </p:nvPicPr>
        <p:blipFill>
          <a:blip r:embed="rId9"/>
          <a:stretch>
            <a:fillRect/>
          </a:stretch>
        </p:blipFill>
        <p:spPr>
          <a:xfrm>
            <a:off x="9523378" y="5650992"/>
            <a:ext cx="2668621" cy="1207008"/>
          </a:xfrm>
          <a:prstGeom prst="rect">
            <a:avLst/>
          </a:prstGeom>
        </p:spPr>
      </p:pic>
    </p:spTree>
    <p:extLst>
      <p:ext uri="{BB962C8B-B14F-4D97-AF65-F5344CB8AC3E}">
        <p14:creationId xmlns:p14="http://schemas.microsoft.com/office/powerpoint/2010/main" val="4280162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Options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2178878"/>
              </p:ext>
            </p:extLst>
          </p:nvPr>
        </p:nvGraphicFramePr>
        <p:xfrm>
          <a:off x="476642" y="2057400"/>
          <a:ext cx="10001306"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1808DC3E-A1F9-1348-B659-247FF885088A}"/>
              </a:ext>
            </a:extLst>
          </p:cNvPr>
          <p:cNvPicPr>
            <a:picLocks noChangeAspect="1"/>
          </p:cNvPicPr>
          <p:nvPr/>
        </p:nvPicPr>
        <p:blipFill>
          <a:blip r:embed="rId7"/>
          <a:stretch>
            <a:fillRect/>
          </a:stretch>
        </p:blipFill>
        <p:spPr>
          <a:xfrm>
            <a:off x="9523378" y="5650992"/>
            <a:ext cx="2668621" cy="1207008"/>
          </a:xfrm>
          <a:prstGeom prst="rect">
            <a:avLst/>
          </a:prstGeom>
        </p:spPr>
      </p:pic>
      <p:pic>
        <p:nvPicPr>
          <p:cNvPr id="8" name="Picture 7">
            <a:extLst>
              <a:ext uri="{FF2B5EF4-FFF2-40B4-BE49-F238E27FC236}">
                <a16:creationId xmlns:a16="http://schemas.microsoft.com/office/drawing/2014/main" id="{D010FC75-8E65-7E45-A8C8-F88563241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35148" y="210452"/>
            <a:ext cx="2263028" cy="21664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5659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Payment Options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5012497"/>
              </p:ext>
            </p:extLst>
          </p:nvPr>
        </p:nvGraphicFramePr>
        <p:xfrm>
          <a:off x="292875" y="2063049"/>
          <a:ext cx="10346437" cy="4009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5148" y="210452"/>
            <a:ext cx="2263028" cy="21664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EC81CFF4-A488-C44B-AD9F-D90A45688711}"/>
              </a:ext>
            </a:extLst>
          </p:cNvPr>
          <p:cNvPicPr>
            <a:picLocks noChangeAspect="1"/>
          </p:cNvPicPr>
          <p:nvPr/>
        </p:nvPicPr>
        <p:blipFill>
          <a:blip r:embed="rId8"/>
          <a:stretch>
            <a:fillRect/>
          </a:stretch>
        </p:blipFill>
        <p:spPr>
          <a:xfrm>
            <a:off x="9523378" y="5650992"/>
            <a:ext cx="2668621" cy="1207008"/>
          </a:xfrm>
          <a:prstGeom prst="rect">
            <a:avLst/>
          </a:prstGeom>
        </p:spPr>
      </p:pic>
    </p:spTree>
    <p:extLst>
      <p:ext uri="{BB962C8B-B14F-4D97-AF65-F5344CB8AC3E}">
        <p14:creationId xmlns:p14="http://schemas.microsoft.com/office/powerpoint/2010/main" val="3428779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Party Payments &amp; Scholarships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8783091"/>
              </p:ext>
            </p:extLst>
          </p:nvPr>
        </p:nvGraphicFramePr>
        <p:xfrm>
          <a:off x="283638" y="2111782"/>
          <a:ext cx="11760579"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6709" y="167239"/>
            <a:ext cx="2013464" cy="1944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B5326708-F3E1-EC4E-A0B4-4329F542B2BC}"/>
              </a:ext>
            </a:extLst>
          </p:cNvPr>
          <p:cNvPicPr>
            <a:picLocks noChangeAspect="1"/>
          </p:cNvPicPr>
          <p:nvPr/>
        </p:nvPicPr>
        <p:blipFill>
          <a:blip r:embed="rId8"/>
          <a:stretch>
            <a:fillRect/>
          </a:stretch>
        </p:blipFill>
        <p:spPr>
          <a:xfrm>
            <a:off x="9523378" y="5650992"/>
            <a:ext cx="2668621" cy="1207008"/>
          </a:xfrm>
          <a:prstGeom prst="rect">
            <a:avLst/>
          </a:prstGeom>
        </p:spPr>
      </p:pic>
    </p:spTree>
    <p:extLst>
      <p:ext uri="{BB962C8B-B14F-4D97-AF65-F5344CB8AC3E}">
        <p14:creationId xmlns:p14="http://schemas.microsoft.com/office/powerpoint/2010/main" val="559090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27" y="734544"/>
            <a:ext cx="9613861" cy="1080938"/>
          </a:xfrm>
        </p:spPr>
        <p:txBody>
          <a:bodyPr/>
          <a:lstStyle/>
          <a:p>
            <a:r>
              <a:rPr lang="en-US" dirty="0"/>
              <a:t>Tuition Installment Plans (TIP)</a:t>
            </a:r>
          </a:p>
        </p:txBody>
      </p:sp>
      <p:graphicFrame>
        <p:nvGraphicFramePr>
          <p:cNvPr id="4" name="Content Placeholder 3"/>
          <p:cNvGraphicFramePr>
            <a:graphicFrameLocks noGrp="1"/>
          </p:cNvGraphicFramePr>
          <p:nvPr>
            <p:ph idx="1"/>
          </p:nvPr>
        </p:nvGraphicFramePr>
        <p:xfrm>
          <a:off x="806668" y="2761488"/>
          <a:ext cx="7896034"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35027" y="1965960"/>
            <a:ext cx="9034272" cy="1292662"/>
          </a:xfrm>
          <a:prstGeom prst="rect">
            <a:avLst/>
          </a:prstGeom>
          <a:noFill/>
        </p:spPr>
        <p:txBody>
          <a:bodyPr wrap="square" rtlCol="0">
            <a:spAutoFit/>
          </a:bodyPr>
          <a:lstStyle/>
          <a:p>
            <a:r>
              <a:rPr lang="en-US" sz="2600" dirty="0"/>
              <a:t>Interest free monthly installment plans </a:t>
            </a:r>
          </a:p>
          <a:p>
            <a:r>
              <a:rPr lang="en-US" sz="2600" dirty="0"/>
              <a:t>Fall and/or Spring semester educational expenses spread over equal monthly installments</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0184" y="478381"/>
            <a:ext cx="1933194" cy="1682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655311" y="5808220"/>
            <a:ext cx="9034272" cy="892552"/>
          </a:xfrm>
          <a:prstGeom prst="rect">
            <a:avLst/>
          </a:prstGeom>
          <a:noFill/>
        </p:spPr>
        <p:txBody>
          <a:bodyPr wrap="square" rtlCol="0">
            <a:spAutoFit/>
          </a:bodyPr>
          <a:lstStyle/>
          <a:p>
            <a:r>
              <a:rPr lang="en-US" sz="2600" dirty="0"/>
              <a:t>* No interest fees. Only a $25.00 TIP enrollment fee is charged, per semester</a:t>
            </a:r>
          </a:p>
        </p:txBody>
      </p:sp>
      <p:sp>
        <p:nvSpPr>
          <p:cNvPr id="3" name="TextBox 2"/>
          <p:cNvSpPr txBox="1"/>
          <p:nvPr/>
        </p:nvSpPr>
        <p:spPr>
          <a:xfrm>
            <a:off x="9098280" y="3258622"/>
            <a:ext cx="2726530" cy="1631216"/>
          </a:xfrm>
          <a:prstGeom prst="rect">
            <a:avLst/>
          </a:prstGeom>
          <a:solidFill>
            <a:schemeClr val="accent2">
              <a:lumMod val="60000"/>
              <a:lumOff val="40000"/>
            </a:schemeClr>
          </a:solidFill>
          <a:ln>
            <a:solidFill>
              <a:schemeClr val="bg1"/>
            </a:solidFill>
          </a:ln>
          <a:effectLst>
            <a:glow rad="127000">
              <a:schemeClr val="bg2">
                <a:lumMod val="75000"/>
              </a:schemeClr>
            </a:glow>
          </a:effectLst>
        </p:spPr>
        <p:txBody>
          <a:bodyPr wrap="square" rtlCol="0">
            <a:spAutoFit/>
          </a:bodyPr>
          <a:lstStyle/>
          <a:p>
            <a:pPr algn="ctr"/>
            <a:r>
              <a:rPr lang="en-US" sz="2000" dirty="0">
                <a:solidFill>
                  <a:schemeClr val="bg1"/>
                </a:solidFill>
              </a:rPr>
              <a:t>We are here for you!</a:t>
            </a:r>
          </a:p>
          <a:p>
            <a:pPr algn="ctr"/>
            <a:endParaRPr lang="en-US" sz="2000" dirty="0">
              <a:solidFill>
                <a:schemeClr val="bg1"/>
              </a:solidFill>
            </a:endParaRPr>
          </a:p>
          <a:p>
            <a:pPr algn="ctr"/>
            <a:r>
              <a:rPr lang="en-US" sz="2000" dirty="0">
                <a:solidFill>
                  <a:schemeClr val="bg1"/>
                </a:solidFill>
              </a:rPr>
              <a:t>Visit SES if you require an Alternative Payment Option</a:t>
            </a:r>
            <a:r>
              <a:rPr lang="en-US" sz="2000" dirty="0"/>
              <a:t>.</a:t>
            </a:r>
          </a:p>
        </p:txBody>
      </p:sp>
      <p:pic>
        <p:nvPicPr>
          <p:cNvPr id="10" name="Picture 9">
            <a:extLst>
              <a:ext uri="{FF2B5EF4-FFF2-40B4-BE49-F238E27FC236}">
                <a16:creationId xmlns:a16="http://schemas.microsoft.com/office/drawing/2014/main" id="{9A31666E-2317-1143-A400-E8194D348B04}"/>
              </a:ext>
            </a:extLst>
          </p:cNvPr>
          <p:cNvPicPr>
            <a:picLocks noChangeAspect="1"/>
          </p:cNvPicPr>
          <p:nvPr/>
        </p:nvPicPr>
        <p:blipFill>
          <a:blip r:embed="rId8"/>
          <a:stretch>
            <a:fillRect/>
          </a:stretch>
        </p:blipFill>
        <p:spPr>
          <a:xfrm>
            <a:off x="9523378" y="5650992"/>
            <a:ext cx="2668621" cy="1207008"/>
          </a:xfrm>
          <a:prstGeom prst="rect">
            <a:avLst/>
          </a:prstGeom>
        </p:spPr>
      </p:pic>
    </p:spTree>
    <p:extLst>
      <p:ext uri="{BB962C8B-B14F-4D97-AF65-F5344CB8AC3E}">
        <p14:creationId xmlns:p14="http://schemas.microsoft.com/office/powerpoint/2010/main" val="24259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Records</a:t>
            </a:r>
          </a:p>
        </p:txBody>
      </p:sp>
      <p:graphicFrame>
        <p:nvGraphicFramePr>
          <p:cNvPr id="4" name="Content Placeholder 3"/>
          <p:cNvGraphicFramePr>
            <a:graphicFrameLocks noGrp="1"/>
          </p:cNvGraphicFramePr>
          <p:nvPr>
            <p:ph idx="1"/>
          </p:nvPr>
        </p:nvGraphicFramePr>
        <p:xfrm>
          <a:off x="681038" y="2048256"/>
          <a:ext cx="9880282" cy="4142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5755" y="539828"/>
            <a:ext cx="2302525" cy="2229488"/>
          </a:xfrm>
          <a:prstGeom prst="rect">
            <a:avLst/>
          </a:prstGeom>
        </p:spPr>
      </p:pic>
      <p:pic>
        <p:nvPicPr>
          <p:cNvPr id="6" name="Picture 5">
            <a:extLst>
              <a:ext uri="{FF2B5EF4-FFF2-40B4-BE49-F238E27FC236}">
                <a16:creationId xmlns:a16="http://schemas.microsoft.com/office/drawing/2014/main" id="{859968E5-B7F6-DF4D-B452-D00575BFC130}"/>
              </a:ext>
            </a:extLst>
          </p:cNvPr>
          <p:cNvPicPr>
            <a:picLocks noChangeAspect="1"/>
          </p:cNvPicPr>
          <p:nvPr/>
        </p:nvPicPr>
        <p:blipFill>
          <a:blip r:embed="rId8"/>
          <a:stretch>
            <a:fillRect/>
          </a:stretch>
        </p:blipFill>
        <p:spPr>
          <a:xfrm>
            <a:off x="9523378" y="5650992"/>
            <a:ext cx="2668621" cy="1207008"/>
          </a:xfrm>
          <a:prstGeom prst="rect">
            <a:avLst/>
          </a:prstGeom>
        </p:spPr>
      </p:pic>
    </p:spTree>
    <p:extLst>
      <p:ext uri="{BB962C8B-B14F-4D97-AF65-F5344CB8AC3E}">
        <p14:creationId xmlns:p14="http://schemas.microsoft.com/office/powerpoint/2010/main" val="3720564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Enrollment Services</a:t>
            </a:r>
          </a:p>
        </p:txBody>
      </p:sp>
      <p:sp>
        <p:nvSpPr>
          <p:cNvPr id="7" name="Content Placeholder 2"/>
          <p:cNvSpPr>
            <a:spLocks noGrp="1"/>
          </p:cNvSpPr>
          <p:nvPr>
            <p:ph idx="1"/>
          </p:nvPr>
        </p:nvSpPr>
        <p:spPr>
          <a:xfrm>
            <a:off x="1236143" y="2002537"/>
            <a:ext cx="9058039" cy="4251959"/>
          </a:xfrm>
        </p:spPr>
        <p:txBody>
          <a:bodyPr>
            <a:normAutofit fontScale="92500" lnSpcReduction="10000"/>
          </a:bodyPr>
          <a:lstStyle/>
          <a:p>
            <a:pPr marL="0" lvl="0" indent="0" algn="ctr" defTabSz="457200">
              <a:spcBef>
                <a:spcPts val="0"/>
              </a:spcBef>
              <a:buNone/>
              <a:defRPr/>
            </a:pPr>
            <a:endParaRPr lang="en-US" dirty="0">
              <a:latin typeface="+mj-lt"/>
            </a:endParaRPr>
          </a:p>
          <a:p>
            <a:pPr marL="0" lvl="0" indent="0" algn="ctr" defTabSz="457200">
              <a:lnSpc>
                <a:spcPct val="120000"/>
              </a:lnSpc>
              <a:spcBef>
                <a:spcPts val="0"/>
              </a:spcBef>
              <a:buNone/>
              <a:defRPr/>
            </a:pPr>
            <a:r>
              <a:rPr lang="en-US" sz="2600" b="1" dirty="0">
                <a:latin typeface="Arial" panose="020B0604020202020204" pitchFamily="34" charset="0"/>
                <a:cs typeface="Arial" panose="020B0604020202020204" pitchFamily="34" charset="0"/>
              </a:rPr>
              <a:t>Johanna Torres, Director</a:t>
            </a:r>
          </a:p>
          <a:p>
            <a:pPr marL="0" lvl="0" indent="0" algn="ctr" defTabSz="457200">
              <a:lnSpc>
                <a:spcPct val="120000"/>
              </a:lnSpc>
              <a:spcBef>
                <a:spcPts val="0"/>
              </a:spcBef>
              <a:buNone/>
              <a:defRPr/>
            </a:pPr>
            <a:r>
              <a:rPr lang="en-US" sz="2600" b="1" dirty="0">
                <a:latin typeface="Arial" panose="020B0604020202020204" pitchFamily="34" charset="0"/>
                <a:cs typeface="Arial" panose="020B0604020202020204" pitchFamily="34" charset="0"/>
              </a:rPr>
              <a:t>Dayana Nunez, Associate Director</a:t>
            </a:r>
          </a:p>
          <a:p>
            <a:pPr marL="0" lvl="0" indent="0" algn="ctr" defTabSz="457200">
              <a:lnSpc>
                <a:spcPct val="120000"/>
              </a:lnSpc>
              <a:spcBef>
                <a:spcPts val="0"/>
              </a:spcBef>
              <a:buNone/>
              <a:defRPr/>
            </a:pPr>
            <a:r>
              <a:rPr lang="en-US" sz="2600" b="1" dirty="0">
                <a:latin typeface="Arial" panose="020B0604020202020204" pitchFamily="34" charset="0"/>
                <a:cs typeface="Arial" panose="020B0604020202020204" pitchFamily="34" charset="0"/>
              </a:rPr>
              <a:t>Joan Baguidy, Assistant Director </a:t>
            </a:r>
          </a:p>
          <a:p>
            <a:pPr marL="0" lvl="0" indent="0" algn="ctr" defTabSz="457200">
              <a:spcBef>
                <a:spcPts val="0"/>
              </a:spcBef>
              <a:buNone/>
              <a:defRPr/>
            </a:pPr>
            <a:endParaRPr lang="en-US" sz="2100" dirty="0">
              <a:latin typeface="Arial" panose="020B0604020202020204" pitchFamily="34" charset="0"/>
              <a:cs typeface="Arial" panose="020B0604020202020204" pitchFamily="34" charset="0"/>
            </a:endParaRPr>
          </a:p>
          <a:p>
            <a:pPr marL="0" lvl="0" indent="0" algn="ctr" defTabSz="457200">
              <a:spcBef>
                <a:spcPts val="0"/>
              </a:spcBef>
              <a:buNone/>
              <a:defRPr/>
            </a:pPr>
            <a:r>
              <a:rPr lang="en-US" sz="2100" dirty="0">
                <a:latin typeface="Arial" panose="020B0604020202020204" pitchFamily="34" charset="0"/>
                <a:cs typeface="Arial" panose="020B0604020202020204" pitchFamily="34" charset="0"/>
              </a:rPr>
              <a:t>Morrison Hall 100/104</a:t>
            </a:r>
          </a:p>
          <a:p>
            <a:pPr marL="0" lvl="0" indent="0" algn="ctr" defTabSz="457200">
              <a:lnSpc>
                <a:spcPct val="120000"/>
              </a:lnSpc>
              <a:spcBef>
                <a:spcPts val="0"/>
              </a:spcBef>
              <a:buNone/>
              <a:defRPr/>
            </a:pPr>
            <a:endParaRPr lang="en-US" sz="2600" dirty="0">
              <a:latin typeface="Arial" panose="020B0604020202020204" pitchFamily="34" charset="0"/>
              <a:cs typeface="Arial" panose="020B0604020202020204" pitchFamily="34" charset="0"/>
            </a:endParaRPr>
          </a:p>
          <a:p>
            <a:pPr marL="0" lvl="0" indent="0" algn="ctr" defTabSz="457200">
              <a:lnSpc>
                <a:spcPct val="120000"/>
              </a:lnSpc>
              <a:spcBef>
                <a:spcPts val="0"/>
              </a:spcBef>
              <a:buNone/>
              <a:defRPr/>
            </a:pPr>
            <a:r>
              <a:rPr lang="en-US" sz="2600" dirty="0">
                <a:latin typeface="Arial" panose="020B0604020202020204" pitchFamily="34" charset="0"/>
                <a:cs typeface="Arial" panose="020B0604020202020204" pitchFamily="34" charset="0"/>
              </a:rPr>
              <a:t>Phone: (973) 720-3945 </a:t>
            </a:r>
          </a:p>
          <a:p>
            <a:pPr marL="0" lvl="0" indent="0" algn="ctr" defTabSz="457200">
              <a:lnSpc>
                <a:spcPct val="120000"/>
              </a:lnSpc>
              <a:spcBef>
                <a:spcPts val="0"/>
              </a:spcBef>
              <a:buNone/>
              <a:defRPr/>
            </a:pPr>
            <a:endParaRPr lang="en-US" sz="2600" dirty="0">
              <a:latin typeface="Arial" panose="020B0604020202020204" pitchFamily="34" charset="0"/>
              <a:cs typeface="Arial" panose="020B0604020202020204" pitchFamily="34" charset="0"/>
            </a:endParaRPr>
          </a:p>
          <a:p>
            <a:pPr marL="0" lvl="0" indent="0" algn="ctr" defTabSz="457200">
              <a:lnSpc>
                <a:spcPct val="120000"/>
              </a:lnSpc>
              <a:spcBef>
                <a:spcPts val="0"/>
              </a:spcBef>
              <a:buNone/>
              <a:defRPr/>
            </a:pPr>
            <a:r>
              <a:rPr lang="en-US" sz="2600" b="1" dirty="0">
                <a:latin typeface="Arial" panose="020B0604020202020204" pitchFamily="34" charset="0"/>
                <a:cs typeface="Arial" panose="020B0604020202020204" pitchFamily="34" charset="0"/>
              </a:rPr>
              <a:t>Email: studentservices@wpunj.edu </a:t>
            </a:r>
          </a:p>
          <a:p>
            <a:pPr marL="0" indent="0" algn="ctr" defTabSz="457200">
              <a:spcBef>
                <a:spcPts val="0"/>
              </a:spcBef>
              <a:buNone/>
              <a:defRPr/>
            </a:pPr>
            <a:endParaRPr lang="en-US" sz="2100" dirty="0">
              <a:solidFill>
                <a:schemeClr val="bg1"/>
              </a:solidFill>
            </a:endParaRPr>
          </a:p>
          <a:p>
            <a:pPr marL="0" indent="0" algn="ctr" defTabSz="457200">
              <a:spcBef>
                <a:spcPts val="0"/>
              </a:spcBef>
              <a:buNone/>
              <a:defRPr/>
            </a:pPr>
            <a:r>
              <a:rPr lang="en-US" sz="33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www.wpunj.edu/centerss</a:t>
            </a:r>
            <a:endParaRPr lang="en-US" sz="3300" b="1" dirty="0">
              <a:solidFill>
                <a:schemeClr val="bg1"/>
              </a:solidFill>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3"/>
          <a:stretch>
            <a:fillRect/>
          </a:stretch>
        </p:blipFill>
        <p:spPr>
          <a:xfrm>
            <a:off x="174598" y="2120646"/>
            <a:ext cx="2686050" cy="4133850"/>
          </a:xfrm>
          <a:prstGeom prst="rect">
            <a:avLst/>
          </a:prstGeom>
        </p:spPr>
      </p:pic>
      <p:pic>
        <p:nvPicPr>
          <p:cNvPr id="13" name="Picture 2" descr="Summer Program: William Paterson University: Online Teen &amp; Youth Programs  on Teen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0014" y="5621475"/>
            <a:ext cx="2181225" cy="113347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rot="564579">
            <a:off x="6961175" y="335448"/>
            <a:ext cx="2455931" cy="2125889"/>
          </a:xfrm>
          <a:prstGeom prst="ellipse">
            <a:avLst/>
          </a:prstGeom>
          <a:solidFill>
            <a:schemeClr val="bg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Questions?</a:t>
            </a:r>
          </a:p>
          <a:p>
            <a:pPr algn="ctr"/>
            <a:r>
              <a:rPr lang="en-US" dirty="0"/>
              <a:t>Contact us!</a:t>
            </a:r>
          </a:p>
        </p:txBody>
      </p:sp>
    </p:spTree>
    <p:extLst>
      <p:ext uri="{BB962C8B-B14F-4D97-AF65-F5344CB8AC3E}">
        <p14:creationId xmlns:p14="http://schemas.microsoft.com/office/powerpoint/2010/main" val="3218164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4" y="735092"/>
            <a:ext cx="6093748" cy="1080938"/>
          </a:xfrm>
        </p:spPr>
        <p:txBody>
          <a:bodyPr>
            <a:noAutofit/>
          </a:bodyPr>
          <a:lstStyle/>
          <a:p>
            <a:r>
              <a:rPr lang="en-US" sz="4000" dirty="0">
                <a:solidFill>
                  <a:srgbClr val="FFFFFF"/>
                </a:solidFill>
              </a:rPr>
              <a:t>Applying for Financial Aid</a:t>
            </a:r>
          </a:p>
        </p:txBody>
      </p:sp>
      <p:sp>
        <p:nvSpPr>
          <p:cNvPr id="3" name="Content Placeholder 2"/>
          <p:cNvSpPr>
            <a:spLocks noGrp="1"/>
          </p:cNvSpPr>
          <p:nvPr>
            <p:ph idx="1"/>
          </p:nvPr>
        </p:nvSpPr>
        <p:spPr>
          <a:xfrm>
            <a:off x="680321" y="2336873"/>
            <a:ext cx="5104843" cy="3599316"/>
          </a:xfrm>
        </p:spPr>
        <p:txBody>
          <a:bodyPr>
            <a:normAutofit/>
          </a:bodyPr>
          <a:lstStyle/>
          <a:p>
            <a:pPr marL="0" lvl="0" indent="0">
              <a:spcBef>
                <a:spcPts val="0"/>
              </a:spcBef>
              <a:buNone/>
              <a:defRPr/>
            </a:pPr>
            <a:r>
              <a:rPr lang="en-US" sz="1700" b="1" u="sng" dirty="0">
                <a:solidFill>
                  <a:srgbClr val="FFFFFF"/>
                </a:solidFill>
                <a:latin typeface="Arial Narrow" pitchFamily="34" charset="0"/>
                <a:ea typeface="ＭＳ Ｐゴシック" pitchFamily="-65" charset="-128"/>
                <a:cs typeface="ＭＳ Ｐゴシック" pitchFamily="-65" charset="-128"/>
              </a:rPr>
              <a:t>Step 3:  Filing a FAFSA</a:t>
            </a:r>
            <a:br>
              <a:rPr lang="en-US" sz="1700" b="1" u="sng" dirty="0">
                <a:solidFill>
                  <a:srgbClr val="FFFFFF"/>
                </a:solidFill>
                <a:latin typeface="Arial Narrow" pitchFamily="34" charset="0"/>
                <a:ea typeface="ＭＳ Ｐゴシック" pitchFamily="-65" charset="-128"/>
                <a:cs typeface="ＭＳ Ｐゴシック" pitchFamily="-65" charset="-128"/>
              </a:rPr>
            </a:br>
            <a:endParaRPr lang="en-US" sz="1700" b="1" u="sng" dirty="0">
              <a:solidFill>
                <a:srgbClr val="FFFFFF"/>
              </a:solidFill>
              <a:latin typeface="Arial Narrow" pitchFamily="34" charset="0"/>
              <a:ea typeface="ＭＳ Ｐゴシック" pitchFamily="-65" charset="-128"/>
              <a:cs typeface="ＭＳ Ｐゴシック" pitchFamily="-65" charset="-128"/>
            </a:endParaRPr>
          </a:p>
          <a:p>
            <a:pPr marL="685458" lvl="1" indent="-342729">
              <a:spcBef>
                <a:spcPts val="0"/>
              </a:spcBef>
              <a:buClr>
                <a:prstClr val="black"/>
              </a:buClr>
              <a:buNone/>
              <a:defRPr/>
            </a:pPr>
            <a:r>
              <a:rPr lang="en-US" dirty="0">
                <a:solidFill>
                  <a:srgbClr val="FFFFFF"/>
                </a:solidFill>
                <a:latin typeface="Arial Narrow" pitchFamily="34" charset="0"/>
                <a:ea typeface="ＭＳ Ｐゴシック" pitchFamily="-65" charset="-128"/>
                <a:cs typeface="ＭＳ Ｐゴシック" pitchFamily="-65" charset="-128"/>
              </a:rPr>
              <a:t>1.	A maximum of 46 questions in the application.</a:t>
            </a:r>
          </a:p>
          <a:p>
            <a:pPr marL="685458" lvl="1" indent="-342729">
              <a:spcBef>
                <a:spcPts val="0"/>
              </a:spcBef>
              <a:buClr>
                <a:prstClr val="black"/>
              </a:buClr>
              <a:buNone/>
              <a:defRPr/>
            </a:pPr>
            <a:r>
              <a:rPr lang="en-US" dirty="0">
                <a:solidFill>
                  <a:srgbClr val="FFFFFF"/>
                </a:solidFill>
                <a:latin typeface="Arial Narrow" pitchFamily="34" charset="0"/>
                <a:ea typeface="ＭＳ Ｐゴシック" pitchFamily="-65" charset="-128"/>
                <a:cs typeface="ＭＳ Ｐゴシック" pitchFamily="-65" charset="-128"/>
              </a:rPr>
              <a:t>2.	Roles = Student (Applicant), Parent/Spouse, and Preparer. Once all required data has been provided and all sections have been signed, any role can submit the FAFSA form.</a:t>
            </a:r>
          </a:p>
          <a:p>
            <a:pPr marL="342729" lvl="1" indent="0">
              <a:spcBef>
                <a:spcPts val="0"/>
              </a:spcBef>
              <a:buClr>
                <a:prstClr val="black"/>
              </a:buClr>
              <a:buNone/>
              <a:defRPr/>
            </a:pPr>
            <a:r>
              <a:rPr lang="en-US" dirty="0">
                <a:solidFill>
                  <a:srgbClr val="FFFFFF"/>
                </a:solidFill>
                <a:latin typeface="Arial Narrow" pitchFamily="34" charset="0"/>
                <a:ea typeface="ＭＳ Ｐゴシック" pitchFamily="-65" charset="-128"/>
                <a:cs typeface="ＭＳ Ｐゴシック" pitchFamily="-65" charset="-128"/>
              </a:rPr>
              <a:t>3.   Student’s and (where applicable)</a:t>
            </a:r>
            <a:br>
              <a:rPr lang="en-US" dirty="0">
                <a:solidFill>
                  <a:srgbClr val="FFFFFF"/>
                </a:solidFill>
                <a:latin typeface="Arial Narrow" pitchFamily="34" charset="0"/>
                <a:ea typeface="ＭＳ Ｐゴシック" pitchFamily="-65" charset="-128"/>
                <a:cs typeface="ＭＳ Ｐゴシック" pitchFamily="-65" charset="-128"/>
              </a:rPr>
            </a:br>
            <a:r>
              <a:rPr lang="en-US" dirty="0">
                <a:solidFill>
                  <a:srgbClr val="FFFFFF"/>
                </a:solidFill>
                <a:latin typeface="Arial Narrow" pitchFamily="34" charset="0"/>
                <a:ea typeface="ＭＳ Ｐゴシック" pitchFamily="-65" charset="-128"/>
                <a:cs typeface="ＭＳ Ｐゴシック" pitchFamily="-65" charset="-128"/>
              </a:rPr>
              <a:t>      parent/spouse 2022 Federal tax information</a:t>
            </a:r>
          </a:p>
          <a:p>
            <a:pPr marL="342729" lvl="1" indent="0">
              <a:spcBef>
                <a:spcPts val="0"/>
              </a:spcBef>
              <a:buClr>
                <a:prstClr val="black"/>
              </a:buClr>
              <a:buNone/>
              <a:defRPr/>
            </a:pPr>
            <a:r>
              <a:rPr lang="en-US" dirty="0">
                <a:solidFill>
                  <a:srgbClr val="FFFFFF"/>
                </a:solidFill>
                <a:latin typeface="Arial Narrow" pitchFamily="34" charset="0"/>
                <a:ea typeface="ＭＳ Ｐゴシック" pitchFamily="-65" charset="-128"/>
                <a:cs typeface="ＭＳ Ｐゴシック" pitchFamily="-65" charset="-128"/>
              </a:rPr>
              <a:t>4.   WPU school code number </a:t>
            </a:r>
            <a:r>
              <a:rPr lang="en-US" b="1" i="1" u="sng" dirty="0">
                <a:solidFill>
                  <a:srgbClr val="FFFFFF"/>
                </a:solidFill>
                <a:latin typeface="Arial Narrow" pitchFamily="34" charset="0"/>
                <a:ea typeface="ＭＳ Ｐゴシック" pitchFamily="-65" charset="-128"/>
                <a:cs typeface="ＭＳ Ｐゴシック" pitchFamily="-65" charset="-128"/>
              </a:rPr>
              <a:t>002625</a:t>
            </a:r>
          </a:p>
          <a:p>
            <a:endParaRPr lang="en-US" sz="1700" dirty="0">
              <a:solidFill>
                <a:srgbClr val="FFFFFF"/>
              </a:solidFill>
            </a:endParaRPr>
          </a:p>
        </p:txBody>
      </p:sp>
      <p:pic>
        <p:nvPicPr>
          <p:cNvPr id="7" name="Picture 6">
            <a:extLst>
              <a:ext uri="{FF2B5EF4-FFF2-40B4-BE49-F238E27FC236}">
                <a16:creationId xmlns:a16="http://schemas.microsoft.com/office/drawing/2014/main" id="{942F8969-8DDE-0C49-B2FC-F489812AC41F}"/>
              </a:ext>
            </a:extLst>
          </p:cNvPr>
          <p:cNvPicPr>
            <a:picLocks noChangeAspect="1"/>
          </p:cNvPicPr>
          <p:nvPr/>
        </p:nvPicPr>
        <p:blipFill>
          <a:blip r:embed="rId3"/>
          <a:stretch>
            <a:fillRect/>
          </a:stretch>
        </p:blipFill>
        <p:spPr>
          <a:xfrm>
            <a:off x="6264998" y="2620593"/>
            <a:ext cx="5885562" cy="191530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a:extLst>
              <a:ext uri="{FF2B5EF4-FFF2-40B4-BE49-F238E27FC236}">
                <a16:creationId xmlns:a16="http://schemas.microsoft.com/office/drawing/2014/main" id="{77C5BA60-8646-A7E5-7853-6D6A6A821A4A}"/>
              </a:ext>
            </a:extLst>
          </p:cNvPr>
          <p:cNvPicPr>
            <a:picLocks noChangeAspect="1"/>
          </p:cNvPicPr>
          <p:nvPr/>
        </p:nvPicPr>
        <p:blipFill>
          <a:blip r:embed="rId4"/>
          <a:stretch>
            <a:fillRect/>
          </a:stretch>
        </p:blipFill>
        <p:spPr>
          <a:xfrm>
            <a:off x="6406838" y="998692"/>
            <a:ext cx="5563853" cy="146164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53057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sz="5100" b="1" dirty="0"/>
              <a:t>Verify My FAFSA</a:t>
            </a:r>
            <a:br>
              <a:rPr lang="en-US" dirty="0"/>
            </a:br>
            <a:r>
              <a:rPr lang="en-US" dirty="0"/>
              <a:t>    </a:t>
            </a:r>
            <a:r>
              <a:rPr lang="en-US" sz="2000" b="1" dirty="0">
                <a:solidFill>
                  <a:schemeClr val="bg1"/>
                </a:solidFill>
                <a:hlinkClick r:id="rId2"/>
              </a:rPr>
              <a:t>http://wpunj.verifymyfafsa.com/</a:t>
            </a:r>
            <a:r>
              <a:rPr lang="en-US" sz="2000" b="1" dirty="0">
                <a:solidFill>
                  <a:schemeClr val="bg1"/>
                </a:solidFill>
              </a:rPr>
              <a:t> </a:t>
            </a:r>
            <a:br>
              <a:rPr lang="en-US" b="1" dirty="0">
                <a:solidFill>
                  <a:schemeClr val="bg1"/>
                </a:solidFill>
              </a:rPr>
            </a:br>
            <a:endParaRPr lang="en-US" dirty="0"/>
          </a:p>
        </p:txBody>
      </p:sp>
      <p:sp>
        <p:nvSpPr>
          <p:cNvPr id="3" name="Content Placeholder 2"/>
          <p:cNvSpPr>
            <a:spLocks noGrp="1"/>
          </p:cNvSpPr>
          <p:nvPr>
            <p:ph idx="1"/>
          </p:nvPr>
        </p:nvSpPr>
        <p:spPr/>
        <p:txBody>
          <a:bodyPr>
            <a:normAutofit lnSpcReduction="10000"/>
          </a:bodyPr>
          <a:lstStyle/>
          <a:p>
            <a:r>
              <a:rPr lang="en-US" i="1" dirty="0"/>
              <a:t>Verify My FAFSA is an online portal for submitting requested documentation to the Financial Aid Office.</a:t>
            </a:r>
            <a:endParaRPr lang="en-US" dirty="0"/>
          </a:p>
          <a:p>
            <a:r>
              <a:rPr lang="en-US" dirty="0"/>
              <a:t>Verify My FAFSA allows for you and your parent(s) (if you are a dependent student) to electronically sign (e-sign) your Financial Aid documents instead of having to print them out and sign them. In order to do this, you will need to set up a PIN number which will be used in place of your hardcopy signature on the documents.</a:t>
            </a:r>
          </a:p>
          <a:p>
            <a:r>
              <a:rPr lang="en-US" dirty="0"/>
              <a:t>Receive automated reminders about outstanding tasks and next steps</a:t>
            </a:r>
          </a:p>
          <a:p>
            <a:endParaRPr lang="en-US" dirty="0"/>
          </a:p>
        </p:txBody>
      </p:sp>
    </p:spTree>
    <p:extLst>
      <p:ext uri="{BB962C8B-B14F-4D97-AF65-F5344CB8AC3E}">
        <p14:creationId xmlns:p14="http://schemas.microsoft.com/office/powerpoint/2010/main" val="2061623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Verify my FAFSA, You’ll be able to: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9362525"/>
              </p:ext>
            </p:extLst>
          </p:nvPr>
        </p:nvGraphicFramePr>
        <p:xfrm>
          <a:off x="681038" y="2507226"/>
          <a:ext cx="9613900" cy="3814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199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WPConnect Student Portal</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356852" y="1327356"/>
            <a:ext cx="9114503" cy="5407742"/>
          </a:xfrm>
          <a:prstGeom prst="rect">
            <a:avLst/>
          </a:prstGeom>
        </p:spPr>
      </p:pic>
    </p:spTree>
    <p:extLst>
      <p:ext uri="{BB962C8B-B14F-4D97-AF65-F5344CB8AC3E}">
        <p14:creationId xmlns:p14="http://schemas.microsoft.com/office/powerpoint/2010/main" val="962269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Higher Education Student Assistance Authority (HESSA)</a:t>
            </a:r>
          </a:p>
        </p:txBody>
      </p:sp>
      <p:sp>
        <p:nvSpPr>
          <p:cNvPr id="3" name="Content Placeholder 2"/>
          <p:cNvSpPr>
            <a:spLocks noGrp="1"/>
          </p:cNvSpPr>
          <p:nvPr>
            <p:ph idx="1"/>
          </p:nvPr>
        </p:nvSpPr>
        <p:spPr>
          <a:xfrm>
            <a:off x="1099126" y="1976581"/>
            <a:ext cx="9038036" cy="3405425"/>
          </a:xfrm>
        </p:spPr>
        <p:txBody>
          <a:bodyPr/>
          <a:lstStyle/>
          <a:p>
            <a:r>
              <a:rPr lang="en-US" dirty="0"/>
              <a:t>Additional Information Requests</a:t>
            </a:r>
          </a:p>
          <a:p>
            <a:r>
              <a:rPr lang="en-US" dirty="0"/>
              <a:t>Separate from federal regulations</a:t>
            </a:r>
          </a:p>
          <a:p>
            <a:r>
              <a:rPr lang="en-US" dirty="0"/>
              <a:t>May duplicate federal requests for information.</a:t>
            </a:r>
          </a:p>
          <a:p>
            <a:r>
              <a:rPr lang="en-US" dirty="0"/>
              <a:t>Students must respond directly to the state directly by completing/uploading requested documents online.</a:t>
            </a:r>
          </a:p>
          <a:p>
            <a:r>
              <a:rPr lang="en-US" dirty="0"/>
              <a:t>September 15</a:t>
            </a:r>
            <a:r>
              <a:rPr lang="en-US" baseline="30000" dirty="0"/>
              <a:t>th</a:t>
            </a:r>
            <a:r>
              <a:rPr lang="en-US" dirty="0"/>
              <a:t> FAFSA filing deadline in your first year</a:t>
            </a:r>
          </a:p>
          <a:p>
            <a:r>
              <a:rPr lang="en-US" b="1" dirty="0"/>
              <a:t>           April 15</a:t>
            </a:r>
            <a:r>
              <a:rPr lang="en-US" b="1" baseline="30000" dirty="0"/>
              <a:t>th</a:t>
            </a:r>
            <a:r>
              <a:rPr lang="en-US" b="1" dirty="0"/>
              <a:t>** FAFSA </a:t>
            </a:r>
            <a:r>
              <a:rPr lang="en-US" dirty="0"/>
              <a:t>filing deadline after first year</a:t>
            </a:r>
          </a:p>
          <a:p>
            <a:endParaRPr lang="en-US" dirty="0"/>
          </a:p>
        </p:txBody>
      </p:sp>
      <p:pic>
        <p:nvPicPr>
          <p:cNvPr id="4" name="Picture 3">
            <a:extLst>
              <a:ext uri="{FF2B5EF4-FFF2-40B4-BE49-F238E27FC236}">
                <a16:creationId xmlns:a16="http://schemas.microsoft.com/office/drawing/2014/main" id="{AD0325CD-AF3C-BB09-1F97-6ED1E5798FB0}"/>
              </a:ext>
            </a:extLst>
          </p:cNvPr>
          <p:cNvPicPr>
            <a:picLocks noChangeAspect="1"/>
          </p:cNvPicPr>
          <p:nvPr/>
        </p:nvPicPr>
        <p:blipFill>
          <a:blip r:embed="rId3">
            <a:alphaModFix amt="85000"/>
          </a:blip>
          <a:stretch>
            <a:fillRect/>
          </a:stretch>
        </p:blipFill>
        <p:spPr>
          <a:xfrm>
            <a:off x="0" y="4953000"/>
            <a:ext cx="7911101" cy="1905000"/>
          </a:xfrm>
          <a:prstGeom prst="rect">
            <a:avLst/>
          </a:prstGeom>
        </p:spPr>
      </p:pic>
    </p:spTree>
    <p:extLst>
      <p:ext uri="{BB962C8B-B14F-4D97-AF65-F5344CB8AC3E}">
        <p14:creationId xmlns:p14="http://schemas.microsoft.com/office/powerpoint/2010/main" val="350030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929F-EF1E-95A0-C362-212A802DCCAF}"/>
              </a:ext>
            </a:extLst>
          </p:cNvPr>
          <p:cNvSpPr>
            <a:spLocks noGrp="1"/>
          </p:cNvSpPr>
          <p:nvPr>
            <p:ph type="title"/>
          </p:nvPr>
        </p:nvSpPr>
        <p:spPr>
          <a:xfrm>
            <a:off x="680321" y="753228"/>
            <a:ext cx="4136123" cy="1080938"/>
          </a:xfrm>
        </p:spPr>
        <p:txBody>
          <a:bodyPr>
            <a:normAutofit/>
          </a:bodyPr>
          <a:lstStyle/>
          <a:p>
            <a:r>
              <a:rPr lang="en-US" sz="2800" b="1" dirty="0"/>
              <a:t>State Student Portal </a:t>
            </a:r>
          </a:p>
        </p:txBody>
      </p:sp>
      <p:sp>
        <p:nvSpPr>
          <p:cNvPr id="8" name="Content Placeholder 7">
            <a:extLst>
              <a:ext uri="{FF2B5EF4-FFF2-40B4-BE49-F238E27FC236}">
                <a16:creationId xmlns:a16="http://schemas.microsoft.com/office/drawing/2014/main" id="{07AE6179-2AF0-8DFF-6348-1780992D9C31}"/>
              </a:ext>
            </a:extLst>
          </p:cNvPr>
          <p:cNvSpPr>
            <a:spLocks noGrp="1"/>
          </p:cNvSpPr>
          <p:nvPr>
            <p:ph idx="1"/>
          </p:nvPr>
        </p:nvSpPr>
        <p:spPr>
          <a:xfrm>
            <a:off x="680321" y="2336873"/>
            <a:ext cx="4136123" cy="3599316"/>
          </a:xfrm>
        </p:spPr>
        <p:txBody>
          <a:bodyPr>
            <a:normAutofit/>
          </a:bodyPr>
          <a:lstStyle/>
          <a:p>
            <a:r>
              <a:rPr lang="en-US" sz="2400" dirty="0">
                <a:effectLst>
                  <a:outerShdw blurRad="38100" dist="38100" dir="2700000" algn="tl">
                    <a:srgbClr val="000000">
                      <a:alpha val="43137"/>
                    </a:srgbClr>
                  </a:outerShdw>
                </a:effectLst>
              </a:rPr>
              <a:t>https://njfams.hesaa.org</a:t>
            </a:r>
            <a:endParaRPr lang="en-US" sz="1800" dirty="0"/>
          </a:p>
        </p:txBody>
      </p:sp>
      <p:pic>
        <p:nvPicPr>
          <p:cNvPr id="4" name="Content Placeholder 6">
            <a:extLst>
              <a:ext uri="{FF2B5EF4-FFF2-40B4-BE49-F238E27FC236}">
                <a16:creationId xmlns:a16="http://schemas.microsoft.com/office/drawing/2014/main" id="{A6209D81-994D-F7B1-030F-8745A4112D01}"/>
              </a:ext>
            </a:extLst>
          </p:cNvPr>
          <p:cNvPicPr>
            <a:picLocks noChangeAspect="1"/>
          </p:cNvPicPr>
          <p:nvPr/>
        </p:nvPicPr>
        <p:blipFill>
          <a:blip r:embed="rId2"/>
          <a:stretch>
            <a:fillRect/>
          </a:stretch>
        </p:blipFill>
        <p:spPr>
          <a:xfrm>
            <a:off x="4585139" y="1143539"/>
            <a:ext cx="6926540" cy="50910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3549620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734A9F3BF2324CBDFD08BD5B3E172C" ma:contentTypeVersion="17" ma:contentTypeDescription="Create a new document." ma:contentTypeScope="" ma:versionID="eb428fd085771c18c44c9998082368c1">
  <xsd:schema xmlns:xsd="http://www.w3.org/2001/XMLSchema" xmlns:xs="http://www.w3.org/2001/XMLSchema" xmlns:p="http://schemas.microsoft.com/office/2006/metadata/properties" xmlns:ns3="7345d37d-17aa-4474-8721-1161cd72daaf" xmlns:ns4="06a55f72-1e47-4373-9a5e-58aeec2962c9" targetNamespace="http://schemas.microsoft.com/office/2006/metadata/properties" ma:root="true" ma:fieldsID="ce9e6afb39f0d2d078d3414bd535ea47" ns3:_="" ns4:_="">
    <xsd:import namespace="7345d37d-17aa-4474-8721-1161cd72daaf"/>
    <xsd:import namespace="06a55f72-1e47-4373-9a5e-58aeec2962c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DateTaken" minOccurs="0"/>
                <xsd:element ref="ns3:MediaServiceSystemTag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45d37d-17aa-4474-8721-1161cd72da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a55f72-1e47-4373-9a5e-58aeec2962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345d37d-17aa-4474-8721-1161cd72daaf" xsi:nil="true"/>
  </documentManagement>
</p:properties>
</file>

<file path=customXml/itemProps1.xml><?xml version="1.0" encoding="utf-8"?>
<ds:datastoreItem xmlns:ds="http://schemas.openxmlformats.org/officeDocument/2006/customXml" ds:itemID="{E897244E-E0DE-45B8-AB6B-5B0FE0389659}">
  <ds:schemaRefs>
    <ds:schemaRef ds:uri="http://schemas.microsoft.com/sharepoint/v3/contenttype/forms"/>
  </ds:schemaRefs>
</ds:datastoreItem>
</file>

<file path=customXml/itemProps2.xml><?xml version="1.0" encoding="utf-8"?>
<ds:datastoreItem xmlns:ds="http://schemas.openxmlformats.org/officeDocument/2006/customXml" ds:itemID="{6B3974A0-DFED-4F50-BD25-B763085DD3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45d37d-17aa-4474-8721-1161cd72daaf"/>
    <ds:schemaRef ds:uri="06a55f72-1e47-4373-9a5e-58aeec2962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CAB2B1-911C-486C-B5FA-E4B76B8EFE8A}">
  <ds:schemaRefs>
    <ds:schemaRef ds:uri="http://purl.org/dc/elements/1.1/"/>
    <ds:schemaRef ds:uri="http://purl.org/dc/dcmitype/"/>
    <ds:schemaRef ds:uri="http://schemas.openxmlformats.org/package/2006/metadata/core-properties"/>
    <ds:schemaRef ds:uri="http://schemas.microsoft.com/office/infopath/2007/PartnerControls"/>
    <ds:schemaRef ds:uri="06a55f72-1e47-4373-9a5e-58aeec2962c9"/>
    <ds:schemaRef ds:uri="http://schemas.microsoft.com/office/2006/documentManagement/types"/>
    <ds:schemaRef ds:uri="http://www.w3.org/XML/1998/namespace"/>
    <ds:schemaRef ds:uri="7345d37d-17aa-4474-8721-1161cd72daa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Berlin</Template>
  <TotalTime>3519</TotalTime>
  <Words>2610</Words>
  <Application>Microsoft Office PowerPoint</Application>
  <PresentationFormat>Widescreen</PresentationFormat>
  <Paragraphs>285</Paragraphs>
  <Slides>37</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Arial Narrow</vt:lpstr>
      <vt:lpstr>Calibri</vt:lpstr>
      <vt:lpstr>Open Sans</vt:lpstr>
      <vt:lpstr>Palatino Linotype</vt:lpstr>
      <vt:lpstr>System Font Regular</vt:lpstr>
      <vt:lpstr>Times New Roman</vt:lpstr>
      <vt:lpstr>Trebuchet MS</vt:lpstr>
      <vt:lpstr>Wingdings</vt:lpstr>
      <vt:lpstr>Berlin</vt:lpstr>
      <vt:lpstr>PowerPoint Presentation</vt:lpstr>
      <vt:lpstr>FINANCIAL AID</vt:lpstr>
      <vt:lpstr>Applying for Financial Aid</vt:lpstr>
      <vt:lpstr>Applying for Financial Aid</vt:lpstr>
      <vt:lpstr> Verify My FAFSA     http://wpunj.verifymyfafsa.com/  </vt:lpstr>
      <vt:lpstr>Verify my FAFSA, You’ll be able to:</vt:lpstr>
      <vt:lpstr>WPConnect Student Portal </vt:lpstr>
      <vt:lpstr>Higher Education Student Assistance Authority (HESSA)</vt:lpstr>
      <vt:lpstr>State Student Portal </vt:lpstr>
      <vt:lpstr>Direct vs Indirect Costs</vt:lpstr>
      <vt:lpstr>Direct vs Indirect Costs</vt:lpstr>
      <vt:lpstr>TYPES OF AID</vt:lpstr>
      <vt:lpstr>LOANS</vt:lpstr>
      <vt:lpstr>Federal Work Study</vt:lpstr>
      <vt:lpstr>Tuition-Free Opportunities</vt:lpstr>
      <vt:lpstr>Garden State Guarantee</vt:lpstr>
      <vt:lpstr>Special Circumstances</vt:lpstr>
      <vt:lpstr>Satisfactory Academic Policy</vt:lpstr>
      <vt:lpstr>Tips for Maintaining SAP</vt:lpstr>
      <vt:lpstr>SAP Appeal</vt:lpstr>
      <vt:lpstr>Financial Aid </vt:lpstr>
      <vt:lpstr>PowerPoint Presentation</vt:lpstr>
      <vt:lpstr>STUDENT ENROLLMENT SERVICES</vt:lpstr>
      <vt:lpstr>Understanding Registration/Bills</vt:lpstr>
      <vt:lpstr>Fall 2024 and Spring 2025 Tuition and Fees –Main Campus Flat rate between 12-19 credits</vt:lpstr>
      <vt:lpstr>Fall 2024 &amp; Spring 2025 Average Room/Meal Rates        Per semester </vt:lpstr>
      <vt:lpstr>WPConnect Student Portal </vt:lpstr>
      <vt:lpstr>Understanding Registration/Bills</vt:lpstr>
      <vt:lpstr>Authorized Users</vt:lpstr>
      <vt:lpstr>FERPA</vt:lpstr>
      <vt:lpstr>Student Health Insurance</vt:lpstr>
      <vt:lpstr>Payment Options</vt:lpstr>
      <vt:lpstr>Online Payment Options</vt:lpstr>
      <vt:lpstr>3rd Party Payments &amp; Scholarships</vt:lpstr>
      <vt:lpstr>Tuition Installment Plans (TIP)</vt:lpstr>
      <vt:lpstr>University Records</vt:lpstr>
      <vt:lpstr>Student Enrollment Services</vt:lpstr>
    </vt:vector>
  </TitlesOfParts>
  <Company>William Paterson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dc:title>
  <dc:creator>Reyes, Eva</dc:creator>
  <cp:lastModifiedBy>Minnich Spuhler, Donna</cp:lastModifiedBy>
  <cp:revision>263</cp:revision>
  <dcterms:created xsi:type="dcterms:W3CDTF">2020-12-14T22:20:26Z</dcterms:created>
  <dcterms:modified xsi:type="dcterms:W3CDTF">2024-07-11T14:29:32Z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0x01010039734A9F3BF2324CBDFD08BD5B3E172C</vt:lpwstr>
  </property>
</Properties>
</file>